
<file path=[Content_Types].xml><?xml version="1.0" encoding="utf-8"?>
<Types xmlns="http://schemas.openxmlformats.org/package/2006/content-types">
  <Default Extension="jpeg" ContentType="image/jpeg"/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embeddedFontLst>
    <p:embeddedFont>
      <p:font typeface="OPPOSans H"/>
      <p:regular r:id="rId21"/>
    </p:embeddedFont>
    <p:embeddedFont>
      <p:font typeface="OPPOSans R"/>
      <p:regular r:id="rId22"/>
    </p:embeddedFont>
    <p:embeddedFont>
      <p:font typeface="Source Han Sans CN Bold"/>
      <p:regular r:id="rId23"/>
    </p:embeddedFont>
    <p:embeddedFont>
      <p:font typeface="Source Han Sans"/>
      <p:regular r:id="rId24"/>
    </p:embeddedFont>
    <p:embeddedFont>
      <p:font typeface="OPPOSans B"/>
      <p:regular r:id="rId25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font" Target="fonts/font1.fntdata"/>
<Relationship Id="rId22" Type="http://schemas.openxmlformats.org/officeDocument/2006/relationships/font" Target="fonts/font3.fntdata"/>
<Relationship Id="rId23" Type="http://schemas.openxmlformats.org/officeDocument/2006/relationships/font" Target="fonts/font4.fntdata"/>
<Relationship Id="rId24" Type="http://schemas.openxmlformats.org/officeDocument/2006/relationships/font" Target="fonts/font5.fntdata"/>
<Relationship Id="rId25" Type="http://schemas.openxmlformats.org/officeDocument/2006/relationships/font" Target="fonts/font2.fntdata"/>
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2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7.png"/>
<Relationship Id="rId4" Type="http://schemas.openxmlformats.org/officeDocument/2006/relationships/image" Target="../media/image4.png"/>
<Relationship Id="rId5" Type="http://schemas.openxmlformats.org/officeDocument/2006/relationships/image" Target="../media/image8.png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1.png"/>
<Relationship Id="rId3" Type="http://schemas.openxmlformats.org/officeDocument/2006/relationships/image" Target="../media/image5.png"/>
<Relationship Id="rId4" Type="http://schemas.openxmlformats.org/officeDocument/2006/relationships/image" Target="../media/image6.png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0.png"/>
<Relationship Id="rId3" Type="http://schemas.openxmlformats.org/officeDocument/2006/relationships/image" Target="../media/image13.png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2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671924" y="3281926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-2772698" y="-2669457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50863" y="368300"/>
            <a:ext cx="11090275" cy="6121400"/>
          </a:xfrm>
          <a:prstGeom prst="roundRect">
            <a:avLst>
              <a:gd name="adj" fmla="val 7306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712933" y="1617214"/>
            <a:ext cx="3646336" cy="3646336"/>
          </a:xfrm>
          <a:custGeom>
            <a:avLst/>
            <a:gdLst>
              <a:gd name="connsiteX0" fmla="*/ 1719332 w 3438666"/>
              <a:gd name="connsiteY0" fmla="*/ 0 h 3438666"/>
              <a:gd name="connsiteX1" fmla="*/ 3438666 w 3438666"/>
              <a:gd name="connsiteY1" fmla="*/ 1719333 h 3438666"/>
              <a:gd name="connsiteX2" fmla="*/ 1719332 w 3438666"/>
              <a:gd name="connsiteY2" fmla="*/ 3438666 h 3438666"/>
              <a:gd name="connsiteX3" fmla="*/ 0 w 3438666"/>
              <a:gd name="connsiteY3" fmla="*/ 1719333 h 3438666"/>
              <a:gd name="connsiteX4" fmla="*/ 1719332 w 3438666"/>
              <a:gd name="connsiteY4" fmla="*/ 0 h 3438666"/>
            </a:gdLst>
            <a:rect l="l" t="t" r="r" b="b"/>
            <a:pathLst>
              <a:path w="3438666" h="3438666">
                <a:moveTo>
                  <a:pt x="1719332" y="0"/>
                </a:moveTo>
                <a:cubicBezTo>
                  <a:pt x="2668894" y="0"/>
                  <a:pt x="3438666" y="769772"/>
                  <a:pt x="3438666" y="1719333"/>
                </a:cubicBezTo>
                <a:cubicBezTo>
                  <a:pt x="3438666" y="2668894"/>
                  <a:pt x="2668894" y="3438666"/>
                  <a:pt x="1719332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2" y="0"/>
                </a:cubicBezTo>
                <a:close/>
              </a:path>
            </a:pathLst>
          </a:custGeom>
          <a:noFill/>
          <a:ln w="19050" cap="sq">
            <a:solidFill>
              <a:schemeClr val="accent2">
                <a:alpha val="100000"/>
              </a:schemeClr>
            </a:solidFill>
            <a:prstDash val="lgDash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955180" y="5978739"/>
            <a:ext cx="1018686" cy="101868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118370" y="6143547"/>
            <a:ext cx="692306" cy="69230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248491" y="6277983"/>
            <a:ext cx="423433" cy="423433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674709" y="960335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 flipH="0" flipV="0">
            <a:off x="7411288" y="1487860"/>
            <a:ext cx="3882281" cy="3882281"/>
          </a:xfrm>
          <a:prstGeom prst="blockArc">
            <a:avLst/>
          </a:prstGeom>
          <a:gradFill>
            <a:gsLst>
              <a:gs pos="0">
                <a:schemeClr val="accent1">
                  <a:alpha val="22000"/>
                </a:schemeClr>
              </a:gs>
              <a:gs pos="99000">
                <a:schemeClr val="accent1">
                  <a:lumMod val="7500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40772" y="593522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34656" y="658758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1">
            <a:off x="3624056" y="690564"/>
            <a:ext cx="6652058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439513" y="477066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36532" y="1430617"/>
            <a:ext cx="6225540" cy="293899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5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3D 打印 + 鸿蒙手机：核心价值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97564" y="5060374"/>
            <a:ext cx="5889955" cy="7745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045205" y="4591513"/>
            <a:ext cx="4657503" cy="3626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 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785877" y="4742342"/>
            <a:ext cx="1329121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5785877" y="4875230"/>
            <a:ext cx="843523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087795" y="5528815"/>
            <a:ext cx="2181292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99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3693408" y="5528815"/>
            <a:ext cx="2181292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99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1184232" y="5535961"/>
            <a:ext cx="2005895" cy="453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汇报人：AiPPT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757452" y="5535962"/>
            <a:ext cx="2408905" cy="4668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汇报时间：202X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9867834" flipH="0" flipV="0">
            <a:off x="9818653" y="5773715"/>
            <a:ext cx="1334315" cy="787443"/>
          </a:xfrm>
          <a:custGeom>
            <a:avLst/>
            <a:gdLst>
              <a:gd name="connsiteX0" fmla="*/ 1250981 w 1334315"/>
              <a:gd name="connsiteY0" fmla="*/ 643763 h 787443"/>
              <a:gd name="connsiteX1" fmla="*/ 1334315 w 1334315"/>
              <a:gd name="connsiteY1" fmla="*/ 787443 h 787443"/>
              <a:gd name="connsiteX2" fmla="*/ 1167646 w 1334315"/>
              <a:gd name="connsiteY2" fmla="*/ 787443 h 787443"/>
              <a:gd name="connsiteX3" fmla="*/ 1105025 w 1334315"/>
              <a:gd name="connsiteY3" fmla="*/ 563293 h 787443"/>
              <a:gd name="connsiteX4" fmla="*/ 1188360 w 1334315"/>
              <a:gd name="connsiteY4" fmla="*/ 706973 h 787443"/>
              <a:gd name="connsiteX5" fmla="*/ 1021690 w 1334315"/>
              <a:gd name="connsiteY5" fmla="*/ 706973 h 787443"/>
              <a:gd name="connsiteX6" fmla="*/ 959069 w 1334315"/>
              <a:gd name="connsiteY6" fmla="*/ 482822 h 787443"/>
              <a:gd name="connsiteX7" fmla="*/ 1042404 w 1334315"/>
              <a:gd name="connsiteY7" fmla="*/ 626502 h 787443"/>
              <a:gd name="connsiteX8" fmla="*/ 875734 w 1334315"/>
              <a:gd name="connsiteY8" fmla="*/ 626502 h 787443"/>
              <a:gd name="connsiteX9" fmla="*/ 813113 w 1334315"/>
              <a:gd name="connsiteY9" fmla="*/ 402352 h 787443"/>
              <a:gd name="connsiteX10" fmla="*/ 896448 w 1334315"/>
              <a:gd name="connsiteY10" fmla="*/ 546032 h 787443"/>
              <a:gd name="connsiteX11" fmla="*/ 729779 w 1334315"/>
              <a:gd name="connsiteY11" fmla="*/ 546032 h 787443"/>
              <a:gd name="connsiteX12" fmla="*/ 667158 w 1334315"/>
              <a:gd name="connsiteY12" fmla="*/ 321882 h 787443"/>
              <a:gd name="connsiteX13" fmla="*/ 750492 w 1334315"/>
              <a:gd name="connsiteY13" fmla="*/ 465562 h 787443"/>
              <a:gd name="connsiteX14" fmla="*/ 583823 w 1334315"/>
              <a:gd name="connsiteY14" fmla="*/ 465562 h 787443"/>
              <a:gd name="connsiteX15" fmla="*/ 521202 w 1334315"/>
              <a:gd name="connsiteY15" fmla="*/ 241411 h 787443"/>
              <a:gd name="connsiteX16" fmla="*/ 604537 w 1334315"/>
              <a:gd name="connsiteY16" fmla="*/ 385091 h 787443"/>
              <a:gd name="connsiteX17" fmla="*/ 437867 w 1334315"/>
              <a:gd name="connsiteY17" fmla="*/ 385091 h 787443"/>
              <a:gd name="connsiteX18" fmla="*/ 375246 w 1334315"/>
              <a:gd name="connsiteY18" fmla="*/ 160941 h 787443"/>
              <a:gd name="connsiteX19" fmla="*/ 458581 w 1334315"/>
              <a:gd name="connsiteY19" fmla="*/ 304621 h 787443"/>
              <a:gd name="connsiteX20" fmla="*/ 291911 w 1334315"/>
              <a:gd name="connsiteY20" fmla="*/ 304621 h 787443"/>
              <a:gd name="connsiteX21" fmla="*/ 229290 w 1334315"/>
              <a:gd name="connsiteY21" fmla="*/ 80471 h 787443"/>
              <a:gd name="connsiteX22" fmla="*/ 312625 w 1334315"/>
              <a:gd name="connsiteY22" fmla="*/ 224151 h 787443"/>
              <a:gd name="connsiteX23" fmla="*/ 145956 w 1334315"/>
              <a:gd name="connsiteY23" fmla="*/ 224151 h 787443"/>
              <a:gd name="connsiteX24" fmla="*/ 83335 w 1334315"/>
              <a:gd name="connsiteY24" fmla="*/ 0 h 787443"/>
              <a:gd name="connsiteX25" fmla="*/ 166669 w 1334315"/>
              <a:gd name="connsiteY25" fmla="*/ 143680 h 787443"/>
              <a:gd name="connsiteX26" fmla="*/ 0 w 1334315"/>
              <a:gd name="connsiteY26" fmla="*/ 143680 h 787443"/>
            </a:gdLst>
            <a:rect l="l" t="t" r="r" b="b"/>
            <a:pathLst>
              <a:path w="1334315" h="787443">
                <a:moveTo>
                  <a:pt x="1250981" y="643763"/>
                </a:moveTo>
                <a:lnTo>
                  <a:pt x="1334315" y="787443"/>
                </a:lnTo>
                <a:lnTo>
                  <a:pt x="1167646" y="787443"/>
                </a:lnTo>
                <a:close/>
                <a:moveTo>
                  <a:pt x="1105025" y="563293"/>
                </a:moveTo>
                <a:lnTo>
                  <a:pt x="1188360" y="706973"/>
                </a:lnTo>
                <a:lnTo>
                  <a:pt x="1021690" y="706973"/>
                </a:lnTo>
                <a:close/>
                <a:moveTo>
                  <a:pt x="959069" y="482822"/>
                </a:moveTo>
                <a:lnTo>
                  <a:pt x="1042404" y="626502"/>
                </a:lnTo>
                <a:lnTo>
                  <a:pt x="875734" y="626502"/>
                </a:lnTo>
                <a:close/>
                <a:moveTo>
                  <a:pt x="813113" y="402352"/>
                </a:moveTo>
                <a:lnTo>
                  <a:pt x="896448" y="546032"/>
                </a:lnTo>
                <a:lnTo>
                  <a:pt x="729779" y="546032"/>
                </a:lnTo>
                <a:close/>
                <a:moveTo>
                  <a:pt x="667158" y="321882"/>
                </a:moveTo>
                <a:lnTo>
                  <a:pt x="750492" y="465562"/>
                </a:lnTo>
                <a:lnTo>
                  <a:pt x="583823" y="465562"/>
                </a:lnTo>
                <a:close/>
                <a:moveTo>
                  <a:pt x="521202" y="241411"/>
                </a:moveTo>
                <a:lnTo>
                  <a:pt x="604537" y="385091"/>
                </a:lnTo>
                <a:lnTo>
                  <a:pt x="437867" y="385091"/>
                </a:lnTo>
                <a:close/>
                <a:moveTo>
                  <a:pt x="375246" y="160941"/>
                </a:moveTo>
                <a:lnTo>
                  <a:pt x="458581" y="304621"/>
                </a:lnTo>
                <a:lnTo>
                  <a:pt x="291911" y="304621"/>
                </a:lnTo>
                <a:close/>
                <a:moveTo>
                  <a:pt x="229290" y="80471"/>
                </a:moveTo>
                <a:lnTo>
                  <a:pt x="312625" y="224151"/>
                </a:lnTo>
                <a:lnTo>
                  <a:pt x="145956" y="224151"/>
                </a:lnTo>
                <a:close/>
                <a:moveTo>
                  <a:pt x="83335" y="0"/>
                </a:moveTo>
                <a:lnTo>
                  <a:pt x="166669" y="143680"/>
                </a:lnTo>
                <a:lnTo>
                  <a:pt x="0" y="14368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6682" t="13676" r="23294" b="11265"/>
          <a:stretch>
            <a:fillRect/>
          </a:stretch>
        </p:blipFill>
        <p:spPr>
          <a:xfrm rot="0" flipH="0" flipV="0">
            <a:off x="7821483" y="1730086"/>
            <a:ext cx="3438667" cy="3438666"/>
          </a:xfrm>
          <a:custGeom>
            <a:avLst/>
            <a:gdLst>
              <a:gd name="connsiteX0" fmla="*/ 1719331 w 3438667"/>
              <a:gd name="connsiteY0" fmla="*/ 0 h 3438666"/>
              <a:gd name="connsiteX1" fmla="*/ 3438667 w 3438667"/>
              <a:gd name="connsiteY1" fmla="*/ 1719333 h 3438666"/>
              <a:gd name="connsiteX2" fmla="*/ 1719331 w 3438667"/>
              <a:gd name="connsiteY2" fmla="*/ 3438666 h 3438666"/>
              <a:gd name="connsiteX3" fmla="*/ 0 w 3438667"/>
              <a:gd name="connsiteY3" fmla="*/ 1719333 h 3438666"/>
              <a:gd name="connsiteX4" fmla="*/ 1719331 w 3438667"/>
              <a:gd name="connsiteY4" fmla="*/ 0 h 3438666"/>
            </a:gdLst>
            <a:rect l="l" t="t" r="r" b="b"/>
            <a:pathLst>
              <a:path w="3438667" h="3438666">
                <a:moveTo>
                  <a:pt x="1719331" y="0"/>
                </a:moveTo>
                <a:cubicBezTo>
                  <a:pt x="2668895" y="0"/>
                  <a:pt x="3438667" y="769772"/>
                  <a:pt x="3438667" y="1719333"/>
                </a:cubicBezTo>
                <a:cubicBezTo>
                  <a:pt x="3438667" y="2668894"/>
                  <a:pt x="2668895" y="3438666"/>
                  <a:pt x="1719331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7" name="标题 1"/>
          <p:cNvSpPr txBox="1"/>
          <p:nvPr/>
        </p:nvSpPr>
        <p:spPr>
          <a:xfrm rot="0" flipH="0" flipV="0">
            <a:off x="10408665" y="4791580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2521640"/>
            <a:ext cx="5220000" cy="34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74400" y="2751566"/>
            <a:ext cx="4392000" cy="266925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AI识别打印故障、层移、拉丝等异常，及时暂停并推送通知，提升成功率，让用户放心使用。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298900" y="2521640"/>
            <a:ext cx="5220000" cy="34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712900" y="2751566"/>
            <a:ext cx="4392000" cy="266925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例如，当检测到打印层移时，AI自动暂停打印，并向用户推送“层移故障”通知，同时提供解决方案。</a:t>
            </a:r>
            <a:endParaRPr kumimoji="1" lang="zh-CN" altLang="en-US"/>
          </a:p>
        </p:txBody>
      </p:sp>
      <p:grpSp>
        <p:nvGrpSpPr>
          <p:cNvPr id="7" name=""/>
          <p:cNvGrpSpPr/>
          <p:nvPr/>
        </p:nvGrpSpPr>
        <p:grpSpPr>
          <a:xfrm>
            <a:off x="10392937" y="4997968"/>
            <a:ext cx="918963" cy="729289"/>
            <a:chOff x="10392937" y="4997968"/>
            <a:chExt cx="918963" cy="729289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10392937" y="4997968"/>
              <a:ext cx="367585" cy="729289"/>
            </a:xfrm>
            <a:custGeom>
              <a:avLst/>
              <a:gdLst>
                <a:gd name="connsiteX0" fmla="*/ 0 w 190500"/>
                <a:gd name="connsiteY0" fmla="*/ 0 h 377952"/>
                <a:gd name="connsiteX1" fmla="*/ 0 w 190500"/>
                <a:gd name="connsiteY1" fmla="*/ 190500 h 377952"/>
                <a:gd name="connsiteX2" fmla="*/ 108680 w 190500"/>
                <a:gd name="connsiteY2" fmla="*/ 190500 h 377952"/>
                <a:gd name="connsiteX3" fmla="*/ 0 w 190500"/>
                <a:gd name="connsiteY3" fmla="*/ 296228 h 377952"/>
                <a:gd name="connsiteX4" fmla="*/ 0 w 190500"/>
                <a:gd name="connsiteY4" fmla="*/ 377952 h 377952"/>
                <a:gd name="connsiteX5" fmla="*/ 190500 w 190500"/>
                <a:gd name="connsiteY5" fmla="*/ 190500 h 377952"/>
                <a:gd name="connsiteX6" fmla="*/ 190500 w 190500"/>
                <a:gd name="connsiteY6" fmla="*/ 190500 h 377952"/>
                <a:gd name="connsiteX7" fmla="*/ 190500 w 190500"/>
                <a:gd name="connsiteY7" fmla="*/ 0 h 377952"/>
              </a:gdLst>
              <a:rect l="l" t="t" r="r" b="b"/>
              <a:pathLst>
                <a:path w="190500" h="377952">
                  <a:moveTo>
                    <a:pt x="0" y="0"/>
                  </a:moveTo>
                  <a:lnTo>
                    <a:pt x="0" y="190500"/>
                  </a:lnTo>
                  <a:lnTo>
                    <a:pt x="108680" y="190500"/>
                  </a:lnTo>
                  <a:cubicBezTo>
                    <a:pt x="107031" y="249344"/>
                    <a:pt x="58867" y="296199"/>
                    <a:pt x="0" y="296228"/>
                  </a:cubicBezTo>
                  <a:lnTo>
                    <a:pt x="0" y="377952"/>
                  </a:lnTo>
                  <a:cubicBezTo>
                    <a:pt x="104031" y="377965"/>
                    <a:pt x="188835" y="294518"/>
                    <a:pt x="190500" y="190500"/>
                  </a:cubicBezTo>
                  <a:lnTo>
                    <a:pt x="190500" y="190500"/>
                  </a:lnTo>
                  <a:lnTo>
                    <a:pt x="19050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05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0" flipH="0" flipV="0">
              <a:off x="10944315" y="4997968"/>
              <a:ext cx="367585" cy="729289"/>
            </a:xfrm>
            <a:custGeom>
              <a:avLst/>
              <a:gdLst>
                <a:gd name="connsiteX0" fmla="*/ 0 w 190500"/>
                <a:gd name="connsiteY0" fmla="*/ 0 h 377952"/>
                <a:gd name="connsiteX1" fmla="*/ 0 w 190500"/>
                <a:gd name="connsiteY1" fmla="*/ 190500 h 377952"/>
                <a:gd name="connsiteX2" fmla="*/ 108680 w 190500"/>
                <a:gd name="connsiteY2" fmla="*/ 190500 h 377952"/>
                <a:gd name="connsiteX3" fmla="*/ 0 w 190500"/>
                <a:gd name="connsiteY3" fmla="*/ 296228 h 377952"/>
                <a:gd name="connsiteX4" fmla="*/ 0 w 190500"/>
                <a:gd name="connsiteY4" fmla="*/ 377952 h 377952"/>
                <a:gd name="connsiteX5" fmla="*/ 190500 w 190500"/>
                <a:gd name="connsiteY5" fmla="*/ 190500 h 377952"/>
                <a:gd name="connsiteX6" fmla="*/ 190500 w 190500"/>
                <a:gd name="connsiteY6" fmla="*/ 190500 h 377952"/>
                <a:gd name="connsiteX7" fmla="*/ 190500 w 190500"/>
                <a:gd name="connsiteY7" fmla="*/ 0 h 377952"/>
              </a:gdLst>
              <a:rect l="l" t="t" r="r" b="b"/>
              <a:pathLst>
                <a:path w="190500" h="377952">
                  <a:moveTo>
                    <a:pt x="0" y="0"/>
                  </a:moveTo>
                  <a:lnTo>
                    <a:pt x="0" y="190500"/>
                  </a:lnTo>
                  <a:lnTo>
                    <a:pt x="108680" y="190500"/>
                  </a:lnTo>
                  <a:cubicBezTo>
                    <a:pt x="107031" y="249344"/>
                    <a:pt x="58867" y="296199"/>
                    <a:pt x="0" y="296228"/>
                  </a:cubicBezTo>
                  <a:lnTo>
                    <a:pt x="0" y="377952"/>
                  </a:lnTo>
                  <a:cubicBezTo>
                    <a:pt x="104031" y="377965"/>
                    <a:pt x="188835" y="294518"/>
                    <a:pt x="190500" y="190500"/>
                  </a:cubicBezTo>
                  <a:lnTo>
                    <a:pt x="190500" y="190500"/>
                  </a:lnTo>
                  <a:lnTo>
                    <a:pt x="19050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05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0" name=""/>
          <p:cNvGrpSpPr/>
          <p:nvPr/>
        </p:nvGrpSpPr>
        <p:grpSpPr>
          <a:xfrm>
            <a:off x="4731230" y="4997968"/>
            <a:ext cx="918963" cy="729289"/>
            <a:chOff x="4731230" y="4997968"/>
            <a:chExt cx="918963" cy="729289"/>
          </a:xfrm>
        </p:grpSpPr>
        <p:sp>
          <p:nvSpPr>
            <p:cNvPr id="11" name="标题 1"/>
            <p:cNvSpPr txBox="1"/>
            <p:nvPr/>
          </p:nvSpPr>
          <p:spPr>
            <a:xfrm rot="0" flipH="0" flipV="0">
              <a:off x="4731230" y="4997968"/>
              <a:ext cx="367585" cy="729289"/>
            </a:xfrm>
            <a:custGeom>
              <a:avLst/>
              <a:gdLst>
                <a:gd name="connsiteX0" fmla="*/ 0 w 190500"/>
                <a:gd name="connsiteY0" fmla="*/ 0 h 377952"/>
                <a:gd name="connsiteX1" fmla="*/ 0 w 190500"/>
                <a:gd name="connsiteY1" fmla="*/ 190500 h 377952"/>
                <a:gd name="connsiteX2" fmla="*/ 108680 w 190500"/>
                <a:gd name="connsiteY2" fmla="*/ 190500 h 377952"/>
                <a:gd name="connsiteX3" fmla="*/ 0 w 190500"/>
                <a:gd name="connsiteY3" fmla="*/ 296228 h 377952"/>
                <a:gd name="connsiteX4" fmla="*/ 0 w 190500"/>
                <a:gd name="connsiteY4" fmla="*/ 377952 h 377952"/>
                <a:gd name="connsiteX5" fmla="*/ 190500 w 190500"/>
                <a:gd name="connsiteY5" fmla="*/ 190500 h 377952"/>
                <a:gd name="connsiteX6" fmla="*/ 190500 w 190500"/>
                <a:gd name="connsiteY6" fmla="*/ 190500 h 377952"/>
                <a:gd name="connsiteX7" fmla="*/ 190500 w 190500"/>
                <a:gd name="connsiteY7" fmla="*/ 0 h 377952"/>
              </a:gdLst>
              <a:rect l="l" t="t" r="r" b="b"/>
              <a:pathLst>
                <a:path w="190500" h="377952">
                  <a:moveTo>
                    <a:pt x="0" y="0"/>
                  </a:moveTo>
                  <a:lnTo>
                    <a:pt x="0" y="190500"/>
                  </a:lnTo>
                  <a:lnTo>
                    <a:pt x="108680" y="190500"/>
                  </a:lnTo>
                  <a:cubicBezTo>
                    <a:pt x="107031" y="249344"/>
                    <a:pt x="58867" y="296199"/>
                    <a:pt x="0" y="296228"/>
                  </a:cubicBezTo>
                  <a:lnTo>
                    <a:pt x="0" y="377952"/>
                  </a:lnTo>
                  <a:cubicBezTo>
                    <a:pt x="104031" y="377965"/>
                    <a:pt x="188835" y="294518"/>
                    <a:pt x="190500" y="190500"/>
                  </a:cubicBezTo>
                  <a:lnTo>
                    <a:pt x="190500" y="190500"/>
                  </a:lnTo>
                  <a:lnTo>
                    <a:pt x="19050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05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0" flipH="0" flipV="0">
              <a:off x="5282608" y="4997968"/>
              <a:ext cx="367585" cy="729289"/>
            </a:xfrm>
            <a:custGeom>
              <a:avLst/>
              <a:gdLst>
                <a:gd name="connsiteX0" fmla="*/ 0 w 190500"/>
                <a:gd name="connsiteY0" fmla="*/ 0 h 377952"/>
                <a:gd name="connsiteX1" fmla="*/ 0 w 190500"/>
                <a:gd name="connsiteY1" fmla="*/ 190500 h 377952"/>
                <a:gd name="connsiteX2" fmla="*/ 108680 w 190500"/>
                <a:gd name="connsiteY2" fmla="*/ 190500 h 377952"/>
                <a:gd name="connsiteX3" fmla="*/ 0 w 190500"/>
                <a:gd name="connsiteY3" fmla="*/ 296228 h 377952"/>
                <a:gd name="connsiteX4" fmla="*/ 0 w 190500"/>
                <a:gd name="connsiteY4" fmla="*/ 377952 h 377952"/>
                <a:gd name="connsiteX5" fmla="*/ 190500 w 190500"/>
                <a:gd name="connsiteY5" fmla="*/ 190500 h 377952"/>
                <a:gd name="connsiteX6" fmla="*/ 190500 w 190500"/>
                <a:gd name="connsiteY6" fmla="*/ 190500 h 377952"/>
                <a:gd name="connsiteX7" fmla="*/ 190500 w 190500"/>
                <a:gd name="connsiteY7" fmla="*/ 0 h 377952"/>
              </a:gdLst>
              <a:rect l="l" t="t" r="r" b="b"/>
              <a:pathLst>
                <a:path w="190500" h="377952">
                  <a:moveTo>
                    <a:pt x="0" y="0"/>
                  </a:moveTo>
                  <a:lnTo>
                    <a:pt x="0" y="190500"/>
                  </a:lnTo>
                  <a:lnTo>
                    <a:pt x="108680" y="190500"/>
                  </a:lnTo>
                  <a:cubicBezTo>
                    <a:pt x="107031" y="249344"/>
                    <a:pt x="58867" y="296199"/>
                    <a:pt x="0" y="296228"/>
                  </a:cubicBezTo>
                  <a:lnTo>
                    <a:pt x="0" y="377952"/>
                  </a:lnTo>
                  <a:cubicBezTo>
                    <a:pt x="104031" y="377965"/>
                    <a:pt x="188835" y="294518"/>
                    <a:pt x="190500" y="190500"/>
                  </a:cubicBezTo>
                  <a:lnTo>
                    <a:pt x="190500" y="190500"/>
                  </a:lnTo>
                  <a:lnTo>
                    <a:pt x="19050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05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3" name="标题 1"/>
          <p:cNvSpPr txBox="1"/>
          <p:nvPr/>
        </p:nvSpPr>
        <p:spPr>
          <a:xfrm rot="0" flipH="0" flipV="0">
            <a:off x="660400" y="2369022"/>
            <a:ext cx="5220000" cy="152218"/>
          </a:xfrm>
          <a:custGeom>
            <a:avLst/>
            <a:gdLst>
              <a:gd name="connsiteX0" fmla="*/ 145681 w 5220000"/>
              <a:gd name="connsiteY0" fmla="*/ 0 h 152218"/>
              <a:gd name="connsiteX1" fmla="*/ 1032979 w 5220000"/>
              <a:gd name="connsiteY1" fmla="*/ 0 h 152218"/>
              <a:gd name="connsiteX2" fmla="*/ 1958383 w 5220000"/>
              <a:gd name="connsiteY2" fmla="*/ 0 h 152218"/>
              <a:gd name="connsiteX3" fmla="*/ 2374319 w 5220000"/>
              <a:gd name="connsiteY3" fmla="*/ 0 h 152218"/>
              <a:gd name="connsiteX4" fmla="*/ 2845681 w 5220000"/>
              <a:gd name="connsiteY4" fmla="*/ 0 h 152218"/>
              <a:gd name="connsiteX5" fmla="*/ 3261617 w 5220000"/>
              <a:gd name="connsiteY5" fmla="*/ 0 h 152218"/>
              <a:gd name="connsiteX6" fmla="*/ 4187021 w 5220000"/>
              <a:gd name="connsiteY6" fmla="*/ 0 h 152218"/>
              <a:gd name="connsiteX7" fmla="*/ 5074319 w 5220000"/>
              <a:gd name="connsiteY7" fmla="*/ 0 h 152218"/>
              <a:gd name="connsiteX8" fmla="*/ 5220000 w 5220000"/>
              <a:gd name="connsiteY8" fmla="*/ 145681 h 152218"/>
              <a:gd name="connsiteX9" fmla="*/ 5220000 w 5220000"/>
              <a:gd name="connsiteY9" fmla="*/ 152218 h 152218"/>
              <a:gd name="connsiteX10" fmla="*/ 4332702 w 5220000"/>
              <a:gd name="connsiteY10" fmla="*/ 152218 h 152218"/>
              <a:gd name="connsiteX11" fmla="*/ 3407298 w 5220000"/>
              <a:gd name="connsiteY11" fmla="*/ 152218 h 152218"/>
              <a:gd name="connsiteX12" fmla="*/ 2700000 w 5220000"/>
              <a:gd name="connsiteY12" fmla="*/ 152218 h 152218"/>
              <a:gd name="connsiteX13" fmla="*/ 2520000 w 5220000"/>
              <a:gd name="connsiteY13" fmla="*/ 152218 h 152218"/>
              <a:gd name="connsiteX14" fmla="*/ 1812702 w 5220000"/>
              <a:gd name="connsiteY14" fmla="*/ 152218 h 152218"/>
              <a:gd name="connsiteX15" fmla="*/ 887298 w 5220000"/>
              <a:gd name="connsiteY15" fmla="*/ 152218 h 152218"/>
              <a:gd name="connsiteX16" fmla="*/ 0 w 5220000"/>
              <a:gd name="connsiteY16" fmla="*/ 152218 h 152218"/>
              <a:gd name="connsiteX17" fmla="*/ 0 w 5220000"/>
              <a:gd name="connsiteY17" fmla="*/ 145681 h 152218"/>
              <a:gd name="connsiteX18" fmla="*/ 145681 w 5220000"/>
              <a:gd name="connsiteY18" fmla="*/ 0 h 152218"/>
            </a:gdLst>
            <a:rect l="l" t="t" r="r" b="b"/>
            <a:pathLst>
              <a:path w="5220000" h="152218">
                <a:moveTo>
                  <a:pt x="145681" y="0"/>
                </a:moveTo>
                <a:lnTo>
                  <a:pt x="1032979" y="0"/>
                </a:lnTo>
                <a:lnTo>
                  <a:pt x="1958383" y="0"/>
                </a:lnTo>
                <a:lnTo>
                  <a:pt x="2374319" y="0"/>
                </a:lnTo>
                <a:lnTo>
                  <a:pt x="2845681" y="0"/>
                </a:lnTo>
                <a:lnTo>
                  <a:pt x="3261617" y="0"/>
                </a:lnTo>
                <a:lnTo>
                  <a:pt x="4187021" y="0"/>
                </a:lnTo>
                <a:lnTo>
                  <a:pt x="5074319" y="0"/>
                </a:lnTo>
                <a:cubicBezTo>
                  <a:pt x="5154776" y="0"/>
                  <a:pt x="5220000" y="65224"/>
                  <a:pt x="5220000" y="145681"/>
                </a:cubicBezTo>
                <a:lnTo>
                  <a:pt x="5220000" y="152218"/>
                </a:lnTo>
                <a:lnTo>
                  <a:pt x="4332702" y="152218"/>
                </a:lnTo>
                <a:lnTo>
                  <a:pt x="3407298" y="152218"/>
                </a:lnTo>
                <a:lnTo>
                  <a:pt x="2700000" y="152218"/>
                </a:lnTo>
                <a:lnTo>
                  <a:pt x="2520000" y="152218"/>
                </a:lnTo>
                <a:lnTo>
                  <a:pt x="1812702" y="152218"/>
                </a:lnTo>
                <a:lnTo>
                  <a:pt x="887298" y="152218"/>
                </a:lnTo>
                <a:lnTo>
                  <a:pt x="0" y="152218"/>
                </a:lnTo>
                <a:lnTo>
                  <a:pt x="0" y="145681"/>
                </a:lnTo>
                <a:cubicBezTo>
                  <a:pt x="0" y="65224"/>
                  <a:pt x="65224" y="0"/>
                  <a:pt x="145681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311602" y="2369022"/>
            <a:ext cx="5220000" cy="152218"/>
          </a:xfrm>
          <a:custGeom>
            <a:avLst/>
            <a:gdLst>
              <a:gd name="connsiteX0" fmla="*/ 145681 w 5220000"/>
              <a:gd name="connsiteY0" fmla="*/ 0 h 152218"/>
              <a:gd name="connsiteX1" fmla="*/ 1032979 w 5220000"/>
              <a:gd name="connsiteY1" fmla="*/ 0 h 152218"/>
              <a:gd name="connsiteX2" fmla="*/ 1958383 w 5220000"/>
              <a:gd name="connsiteY2" fmla="*/ 0 h 152218"/>
              <a:gd name="connsiteX3" fmla="*/ 2374319 w 5220000"/>
              <a:gd name="connsiteY3" fmla="*/ 0 h 152218"/>
              <a:gd name="connsiteX4" fmla="*/ 2845681 w 5220000"/>
              <a:gd name="connsiteY4" fmla="*/ 0 h 152218"/>
              <a:gd name="connsiteX5" fmla="*/ 3261617 w 5220000"/>
              <a:gd name="connsiteY5" fmla="*/ 0 h 152218"/>
              <a:gd name="connsiteX6" fmla="*/ 4187021 w 5220000"/>
              <a:gd name="connsiteY6" fmla="*/ 0 h 152218"/>
              <a:gd name="connsiteX7" fmla="*/ 5074319 w 5220000"/>
              <a:gd name="connsiteY7" fmla="*/ 0 h 152218"/>
              <a:gd name="connsiteX8" fmla="*/ 5220000 w 5220000"/>
              <a:gd name="connsiteY8" fmla="*/ 145681 h 152218"/>
              <a:gd name="connsiteX9" fmla="*/ 5220000 w 5220000"/>
              <a:gd name="connsiteY9" fmla="*/ 152218 h 152218"/>
              <a:gd name="connsiteX10" fmla="*/ 4332702 w 5220000"/>
              <a:gd name="connsiteY10" fmla="*/ 152218 h 152218"/>
              <a:gd name="connsiteX11" fmla="*/ 3407298 w 5220000"/>
              <a:gd name="connsiteY11" fmla="*/ 152218 h 152218"/>
              <a:gd name="connsiteX12" fmla="*/ 2700000 w 5220000"/>
              <a:gd name="connsiteY12" fmla="*/ 152218 h 152218"/>
              <a:gd name="connsiteX13" fmla="*/ 2520000 w 5220000"/>
              <a:gd name="connsiteY13" fmla="*/ 152218 h 152218"/>
              <a:gd name="connsiteX14" fmla="*/ 1812702 w 5220000"/>
              <a:gd name="connsiteY14" fmla="*/ 152218 h 152218"/>
              <a:gd name="connsiteX15" fmla="*/ 887298 w 5220000"/>
              <a:gd name="connsiteY15" fmla="*/ 152218 h 152218"/>
              <a:gd name="connsiteX16" fmla="*/ 0 w 5220000"/>
              <a:gd name="connsiteY16" fmla="*/ 152218 h 152218"/>
              <a:gd name="connsiteX17" fmla="*/ 0 w 5220000"/>
              <a:gd name="connsiteY17" fmla="*/ 145681 h 152218"/>
              <a:gd name="connsiteX18" fmla="*/ 145681 w 5220000"/>
              <a:gd name="connsiteY18" fmla="*/ 0 h 152218"/>
            </a:gdLst>
            <a:rect l="l" t="t" r="r" b="b"/>
            <a:pathLst>
              <a:path w="5220000" h="152218">
                <a:moveTo>
                  <a:pt x="145681" y="0"/>
                </a:moveTo>
                <a:lnTo>
                  <a:pt x="1032979" y="0"/>
                </a:lnTo>
                <a:lnTo>
                  <a:pt x="1958383" y="0"/>
                </a:lnTo>
                <a:lnTo>
                  <a:pt x="2374319" y="0"/>
                </a:lnTo>
                <a:lnTo>
                  <a:pt x="2845681" y="0"/>
                </a:lnTo>
                <a:lnTo>
                  <a:pt x="3261617" y="0"/>
                </a:lnTo>
                <a:lnTo>
                  <a:pt x="4187021" y="0"/>
                </a:lnTo>
                <a:lnTo>
                  <a:pt x="5074319" y="0"/>
                </a:lnTo>
                <a:cubicBezTo>
                  <a:pt x="5154776" y="0"/>
                  <a:pt x="5220000" y="65224"/>
                  <a:pt x="5220000" y="145681"/>
                </a:cubicBezTo>
                <a:lnTo>
                  <a:pt x="5220000" y="152218"/>
                </a:lnTo>
                <a:lnTo>
                  <a:pt x="4332702" y="152218"/>
                </a:lnTo>
                <a:lnTo>
                  <a:pt x="3407298" y="152218"/>
                </a:lnTo>
                <a:lnTo>
                  <a:pt x="2700000" y="152218"/>
                </a:lnTo>
                <a:lnTo>
                  <a:pt x="2520000" y="152218"/>
                </a:lnTo>
                <a:lnTo>
                  <a:pt x="1812702" y="152218"/>
                </a:lnTo>
                <a:lnTo>
                  <a:pt x="887298" y="152218"/>
                </a:lnTo>
                <a:lnTo>
                  <a:pt x="0" y="152218"/>
                </a:lnTo>
                <a:lnTo>
                  <a:pt x="0" y="145681"/>
                </a:lnTo>
                <a:cubicBezTo>
                  <a:pt x="0" y="65224"/>
                  <a:pt x="65224" y="0"/>
                  <a:pt x="145681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60400" y="1014122"/>
            <a:ext cx="8794750" cy="107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AI智能识别与故障处理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无人值守可靠性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1" flipV="0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0" flipV="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-2809175" y="3281926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065633" y="-2669457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50863" y="368300"/>
            <a:ext cx="11090275" cy="6121400"/>
          </a:xfrm>
          <a:prstGeom prst="roundRect">
            <a:avLst>
              <a:gd name="adj" fmla="val 7306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955180" y="5978739"/>
            <a:ext cx="1018686" cy="101868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118370" y="6143547"/>
            <a:ext cx="692306" cy="69230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248491" y="6277983"/>
            <a:ext cx="423433" cy="423433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838108" y="960335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2201535" y="747714"/>
            <a:ext cx="6652058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14856" y="477066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732166" flipH="1" flipV="0">
            <a:off x="1417828" y="5773715"/>
            <a:ext cx="1334315" cy="787443"/>
          </a:xfrm>
          <a:custGeom>
            <a:avLst/>
            <a:gdLst>
              <a:gd name="connsiteX0" fmla="*/ 83335 w 1334315"/>
              <a:gd name="connsiteY0" fmla="*/ 0 h 787443"/>
              <a:gd name="connsiteX1" fmla="*/ 0 w 1334315"/>
              <a:gd name="connsiteY1" fmla="*/ 143680 h 787443"/>
              <a:gd name="connsiteX2" fmla="*/ 166669 w 1334315"/>
              <a:gd name="connsiteY2" fmla="*/ 143680 h 787443"/>
              <a:gd name="connsiteX3" fmla="*/ 229291 w 1334315"/>
              <a:gd name="connsiteY3" fmla="*/ 80470 h 787443"/>
              <a:gd name="connsiteX4" fmla="*/ 145956 w 1334315"/>
              <a:gd name="connsiteY4" fmla="*/ 224150 h 787443"/>
              <a:gd name="connsiteX5" fmla="*/ 312625 w 1334315"/>
              <a:gd name="connsiteY5" fmla="*/ 224150 h 787443"/>
              <a:gd name="connsiteX6" fmla="*/ 375246 w 1334315"/>
              <a:gd name="connsiteY6" fmla="*/ 160941 h 787443"/>
              <a:gd name="connsiteX7" fmla="*/ 291911 w 1334315"/>
              <a:gd name="connsiteY7" fmla="*/ 304621 h 787443"/>
              <a:gd name="connsiteX8" fmla="*/ 458581 w 1334315"/>
              <a:gd name="connsiteY8" fmla="*/ 304620 h 787443"/>
              <a:gd name="connsiteX9" fmla="*/ 521202 w 1334315"/>
              <a:gd name="connsiteY9" fmla="*/ 241411 h 787443"/>
              <a:gd name="connsiteX10" fmla="*/ 437867 w 1334315"/>
              <a:gd name="connsiteY10" fmla="*/ 385091 h 787443"/>
              <a:gd name="connsiteX11" fmla="*/ 604536 w 1334315"/>
              <a:gd name="connsiteY11" fmla="*/ 385091 h 787443"/>
              <a:gd name="connsiteX12" fmla="*/ 667158 w 1334315"/>
              <a:gd name="connsiteY12" fmla="*/ 321881 h 787443"/>
              <a:gd name="connsiteX13" fmla="*/ 583823 w 1334315"/>
              <a:gd name="connsiteY13" fmla="*/ 465561 h 787443"/>
              <a:gd name="connsiteX14" fmla="*/ 750492 w 1334315"/>
              <a:gd name="connsiteY14" fmla="*/ 465561 h 787443"/>
              <a:gd name="connsiteX15" fmla="*/ 813114 w 1334315"/>
              <a:gd name="connsiteY15" fmla="*/ 402352 h 787443"/>
              <a:gd name="connsiteX16" fmla="*/ 729779 w 1334315"/>
              <a:gd name="connsiteY16" fmla="*/ 546032 h 787443"/>
              <a:gd name="connsiteX17" fmla="*/ 896448 w 1334315"/>
              <a:gd name="connsiteY17" fmla="*/ 546032 h 787443"/>
              <a:gd name="connsiteX18" fmla="*/ 959069 w 1334315"/>
              <a:gd name="connsiteY18" fmla="*/ 482822 h 787443"/>
              <a:gd name="connsiteX19" fmla="*/ 875735 w 1334315"/>
              <a:gd name="connsiteY19" fmla="*/ 626502 h 787443"/>
              <a:gd name="connsiteX20" fmla="*/ 1042404 w 1334315"/>
              <a:gd name="connsiteY20" fmla="*/ 626502 h 787443"/>
              <a:gd name="connsiteX21" fmla="*/ 1105025 w 1334315"/>
              <a:gd name="connsiteY21" fmla="*/ 563292 h 787443"/>
              <a:gd name="connsiteX22" fmla="*/ 1021690 w 1334315"/>
              <a:gd name="connsiteY22" fmla="*/ 706972 h 787443"/>
              <a:gd name="connsiteX23" fmla="*/ 1188359 w 1334315"/>
              <a:gd name="connsiteY23" fmla="*/ 706972 h 787443"/>
              <a:gd name="connsiteX24" fmla="*/ 1250981 w 1334315"/>
              <a:gd name="connsiteY24" fmla="*/ 643763 h 787443"/>
              <a:gd name="connsiteX25" fmla="*/ 1167646 w 1334315"/>
              <a:gd name="connsiteY25" fmla="*/ 787443 h 787443"/>
              <a:gd name="connsiteX26" fmla="*/ 1334315 w 1334315"/>
              <a:gd name="connsiteY26" fmla="*/ 787443 h 787443"/>
            </a:gdLst>
            <a:rect l="l" t="t" r="r" b="b"/>
            <a:pathLst>
              <a:path w="1334315" h="787443">
                <a:moveTo>
                  <a:pt x="83335" y="0"/>
                </a:moveTo>
                <a:lnTo>
                  <a:pt x="0" y="143680"/>
                </a:lnTo>
                <a:lnTo>
                  <a:pt x="166669" y="143680"/>
                </a:lnTo>
                <a:close/>
                <a:moveTo>
                  <a:pt x="229291" y="80470"/>
                </a:moveTo>
                <a:lnTo>
                  <a:pt x="145956" y="224150"/>
                </a:lnTo>
                <a:lnTo>
                  <a:pt x="312625" y="224150"/>
                </a:lnTo>
                <a:close/>
                <a:moveTo>
                  <a:pt x="375246" y="160941"/>
                </a:moveTo>
                <a:lnTo>
                  <a:pt x="291911" y="304621"/>
                </a:lnTo>
                <a:lnTo>
                  <a:pt x="458581" y="304620"/>
                </a:lnTo>
                <a:close/>
                <a:moveTo>
                  <a:pt x="521202" y="241411"/>
                </a:moveTo>
                <a:lnTo>
                  <a:pt x="437867" y="385091"/>
                </a:lnTo>
                <a:lnTo>
                  <a:pt x="604536" y="385091"/>
                </a:lnTo>
                <a:close/>
                <a:moveTo>
                  <a:pt x="667158" y="321881"/>
                </a:moveTo>
                <a:lnTo>
                  <a:pt x="583823" y="465561"/>
                </a:lnTo>
                <a:lnTo>
                  <a:pt x="750492" y="465561"/>
                </a:lnTo>
                <a:close/>
                <a:moveTo>
                  <a:pt x="813114" y="402352"/>
                </a:moveTo>
                <a:lnTo>
                  <a:pt x="729779" y="546032"/>
                </a:lnTo>
                <a:lnTo>
                  <a:pt x="896448" y="546032"/>
                </a:lnTo>
                <a:close/>
                <a:moveTo>
                  <a:pt x="959069" y="482822"/>
                </a:moveTo>
                <a:lnTo>
                  <a:pt x="875735" y="626502"/>
                </a:lnTo>
                <a:lnTo>
                  <a:pt x="1042404" y="626502"/>
                </a:lnTo>
                <a:close/>
                <a:moveTo>
                  <a:pt x="1105025" y="563292"/>
                </a:moveTo>
                <a:lnTo>
                  <a:pt x="1021690" y="706972"/>
                </a:lnTo>
                <a:lnTo>
                  <a:pt x="1188359" y="706972"/>
                </a:lnTo>
                <a:close/>
                <a:moveTo>
                  <a:pt x="1250981" y="643763"/>
                </a:moveTo>
                <a:lnTo>
                  <a:pt x="1167646" y="787443"/>
                </a:lnTo>
                <a:lnTo>
                  <a:pt x="1334315" y="78744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949156" y="1617214"/>
            <a:ext cx="3646336" cy="3646336"/>
          </a:xfrm>
          <a:custGeom>
            <a:avLst/>
            <a:gdLst>
              <a:gd name="connsiteX0" fmla="*/ 1719332 w 3438666"/>
              <a:gd name="connsiteY0" fmla="*/ 0 h 3438666"/>
              <a:gd name="connsiteX1" fmla="*/ 3438666 w 3438666"/>
              <a:gd name="connsiteY1" fmla="*/ 1719333 h 3438666"/>
              <a:gd name="connsiteX2" fmla="*/ 1719332 w 3438666"/>
              <a:gd name="connsiteY2" fmla="*/ 3438666 h 3438666"/>
              <a:gd name="connsiteX3" fmla="*/ 0 w 3438666"/>
              <a:gd name="connsiteY3" fmla="*/ 1719333 h 3438666"/>
              <a:gd name="connsiteX4" fmla="*/ 1719332 w 3438666"/>
              <a:gd name="connsiteY4" fmla="*/ 0 h 3438666"/>
            </a:gdLst>
            <a:rect l="l" t="t" r="r" b="b"/>
            <a:pathLst>
              <a:path w="3438666" h="3438666">
                <a:moveTo>
                  <a:pt x="1719332" y="0"/>
                </a:moveTo>
                <a:cubicBezTo>
                  <a:pt x="2668894" y="0"/>
                  <a:pt x="3438666" y="769772"/>
                  <a:pt x="3438666" y="1719333"/>
                </a:cubicBezTo>
                <a:cubicBezTo>
                  <a:pt x="3438666" y="2668894"/>
                  <a:pt x="2668894" y="3438666"/>
                  <a:pt x="1719332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2" y="0"/>
                </a:cubicBezTo>
                <a:close/>
              </a:path>
            </a:pathLst>
          </a:custGeom>
          <a:noFill/>
          <a:ln w="19050" cap="sq">
            <a:solidFill>
              <a:schemeClr val="accent2">
                <a:alpha val="100000"/>
              </a:schemeClr>
            </a:solidFill>
            <a:prstDash val="lgDash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1" flipV="0">
            <a:off x="1014856" y="1487860"/>
            <a:ext cx="3882281" cy="3882281"/>
          </a:xfrm>
          <a:prstGeom prst="blockArc">
            <a:avLst/>
          </a:prstGeom>
          <a:gradFill>
            <a:gsLst>
              <a:gs pos="0">
                <a:schemeClr val="accent1">
                  <a:alpha val="22000"/>
                </a:schemeClr>
              </a:gs>
              <a:gs pos="99000">
                <a:schemeClr val="accent1">
                  <a:lumMod val="7500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6636" t="0" r="16636" b="0"/>
          <a:stretch>
            <a:fillRect/>
          </a:stretch>
        </p:blipFill>
        <p:spPr>
          <a:xfrm rot="0" flipH="0" flipV="0">
            <a:off x="1048275" y="1730086"/>
            <a:ext cx="3438667" cy="3438666"/>
          </a:xfrm>
          <a:custGeom>
            <a:avLst/>
            <a:gdLst>
              <a:gd name="connsiteX0" fmla="*/ 1719331 w 3438667"/>
              <a:gd name="connsiteY0" fmla="*/ 0 h 3438666"/>
              <a:gd name="connsiteX1" fmla="*/ 3438667 w 3438667"/>
              <a:gd name="connsiteY1" fmla="*/ 1719333 h 3438666"/>
              <a:gd name="connsiteX2" fmla="*/ 1719331 w 3438667"/>
              <a:gd name="connsiteY2" fmla="*/ 3438666 h 3438666"/>
              <a:gd name="connsiteX3" fmla="*/ 0 w 3438667"/>
              <a:gd name="connsiteY3" fmla="*/ 1719333 h 3438666"/>
              <a:gd name="connsiteX4" fmla="*/ 1719331 w 3438667"/>
              <a:gd name="connsiteY4" fmla="*/ 0 h 3438666"/>
            </a:gdLst>
            <a:rect l="l" t="t" r="r" b="b"/>
            <a:pathLst>
              <a:path w="3438667" h="3438666">
                <a:moveTo>
                  <a:pt x="1719331" y="0"/>
                </a:moveTo>
                <a:cubicBezTo>
                  <a:pt x="2668895" y="0"/>
                  <a:pt x="3438667" y="769772"/>
                  <a:pt x="3438667" y="1719333"/>
                </a:cubicBezTo>
                <a:cubicBezTo>
                  <a:pt x="3438667" y="2668894"/>
                  <a:pt x="2668895" y="3438666"/>
                  <a:pt x="1719331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0" flipH="1" flipV="0">
            <a:off x="1323241" y="4791580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068256" y="3065522"/>
            <a:ext cx="6406298" cy="23628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生态联动与独家资源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063831" y="1293288"/>
            <a:ext cx="4109603" cy="18620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2C75FF">
                        <a:alpha val="100000"/>
                      </a:srgbClr>
                    </a:gs>
                    <a:gs pos="100000">
                      <a:srgbClr val="004EE0">
                        <a:alpha val="100000"/>
                      </a:srgbClr>
                    </a:gs>
                  </a:gsLst>
                  <a:lin ang="0" scaled="0"/>
                </a:gra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432800" y="-342625"/>
            <a:ext cx="3065165" cy="34979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2C75FF">
                        <a:alpha val="100000"/>
                      </a:srgbClr>
                    </a:gs>
                    <a:gs pos="100000">
                      <a:srgbClr val="004EE0">
                        <a:alpha val="100000"/>
                      </a:srgbClr>
                    </a:gs>
                  </a:gsLst>
                  <a:lin ang="0" scaled="0"/>
                </a:gra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1" flipV="0">
            <a:off x="4897136" y="5477420"/>
            <a:ext cx="6440325" cy="11505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977763" y="593522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171647" y="658758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078900" y="4770855"/>
            <a:ext cx="10440000" cy="57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车机、电视、手表都能查看/操作打印任务，外出也可掌握进度，实现全场景设备联动。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57969" y="4862547"/>
            <a:ext cx="90000" cy="9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78900" y="5431151"/>
            <a:ext cx="10440000" cy="57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例如，用户在车机上查看打印进度，通过手表远程暂停或恢复打印，随时随地掌控打印状态。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57969" y="5522845"/>
            <a:ext cx="90000" cy="9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60398" y="3907918"/>
            <a:ext cx="7779002" cy="772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全场景设备联动</a:t>
            </a:r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60400" y="1207156"/>
            <a:ext cx="2164268" cy="2158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3198833" y="1207156"/>
            <a:ext cx="2341067" cy="2334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5920467" y="1207156"/>
            <a:ext cx="2517866" cy="2517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8818138" y="1207156"/>
            <a:ext cx="2700762" cy="2700762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 rot="0" flipH="1" flipV="0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超级终端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0" flipV="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4113523" y="1491889"/>
            <a:ext cx="118034" cy="866105"/>
          </a:xfrm>
          <a:prstGeom prst="roundRect">
            <a:avLst>
              <a:gd name="adj" fmla="val 44900"/>
            </a:avLst>
          </a:prstGeom>
          <a:solidFill>
            <a:schemeClr val="accent1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" name="标题 1"/>
          <p:cNvCxnSpPr/>
          <p:nvPr/>
        </p:nvCxnSpPr>
        <p:spPr>
          <a:xfrm rot="0" flipH="1" flipV="0">
            <a:off x="4188638" y="6072415"/>
            <a:ext cx="1482193" cy="0"/>
          </a:xfrm>
          <a:prstGeom prst="line">
            <a:avLst/>
          </a:prstGeom>
          <a:noFill/>
          <a:ln w="76200" cap="rnd">
            <a:gradFill>
              <a:gsLst>
                <a:gs pos="20000">
                  <a:schemeClr val="accent1">
                    <a:lumMod val="60000"/>
                    <a:lumOff val="40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12000000" scaled="0"/>
            </a:gradFill>
            <a:round/>
          </a:ln>
        </p:spPr>
      </p:cxnSp>
      <p:cxnSp>
        <p:nvCxnSpPr>
          <p:cNvPr id="5" name="标题 1"/>
          <p:cNvCxnSpPr/>
          <p:nvPr/>
        </p:nvCxnSpPr>
        <p:spPr>
          <a:xfrm rot="0" flipH="1" flipV="0">
            <a:off x="7869205" y="6056547"/>
            <a:ext cx="3235186" cy="0"/>
          </a:xfrm>
          <a:prstGeom prst="line">
            <a:avLst/>
          </a:prstGeom>
          <a:noFill/>
          <a:ln w="76200" cap="rnd">
            <a:gradFill>
              <a:gsLst>
                <a:gs pos="20000">
                  <a:schemeClr val="accent1">
                    <a:lumMod val="40000"/>
                    <a:lumOff val="60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12000000" scaled="0"/>
            </a:gradFill>
            <a:round/>
          </a:ln>
        </p:spPr>
      </p:cxnSp>
      <p:sp>
        <p:nvSpPr>
          <p:cNvPr id="6" name="标题 1"/>
          <p:cNvSpPr txBox="1"/>
          <p:nvPr/>
        </p:nvSpPr>
        <p:spPr>
          <a:xfrm rot="0" flipH="0" flipV="0">
            <a:off x="4126225" y="4490115"/>
            <a:ext cx="3297600" cy="14766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官方授权教育资源、热门IP模型、云切片加速等，仅对鸿蒙账号开放；打造差异化生态粘性。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806792" y="4490114"/>
            <a:ext cx="3297600" cy="1478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例如，鸿蒙账号用户可免费获取《三体》热门IP模型，享受云切片加速服务，提升打印体验。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419142" y="1491879"/>
            <a:ext cx="6680658" cy="866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差异化生态粘性打造</a:t>
            </a: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977900" y="1130300"/>
            <a:ext cx="2828789" cy="500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4113523" y="2620651"/>
            <a:ext cx="3298222" cy="1505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7806792" y="2620651"/>
            <a:ext cx="3298222" cy="150584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 rot="0" flipH="1" flipV="0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专属3D模型库 &amp; VIP服务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0" flipV="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592364" y="3032222"/>
            <a:ext cx="2871636" cy="2159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例如，为学校提供3D打印教学课程，包括硬件操作、软件建模、创意设计等内容，助力教育创新。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40700" y="3032221"/>
            <a:ext cx="2833068" cy="2159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基于鸿蒙手机+3D打印机的全套教学方案，为学校、创客空间提供“硬件+软件+培训”一站式支持。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946281" y="3127969"/>
            <a:ext cx="2282306" cy="1967504"/>
          </a:xfrm>
          <a:prstGeom prst="hexagon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45720" rtlCol="0" anchor="b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792139" y="3825954"/>
            <a:ext cx="590589" cy="57153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937547" y="3127969"/>
            <a:ext cx="2282306" cy="1967504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45720" rtlCol="0" anchor="b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777757" y="3821961"/>
            <a:ext cx="614860" cy="579520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29231" y="1593941"/>
            <a:ext cx="95504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硬件 + 软件 + 培训一站式支持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29571" y="1620566"/>
            <a:ext cx="139485" cy="89403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教育与创客合作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0" flipV="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-2809175" y="3281926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065633" y="-2669457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50863" y="368300"/>
            <a:ext cx="11090275" cy="6121400"/>
          </a:xfrm>
          <a:prstGeom prst="roundRect">
            <a:avLst>
              <a:gd name="adj" fmla="val 7306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955180" y="5978739"/>
            <a:ext cx="1018686" cy="101868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118370" y="6143547"/>
            <a:ext cx="692306" cy="69230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248491" y="6277983"/>
            <a:ext cx="423433" cy="423433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838108" y="960335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2201535" y="747714"/>
            <a:ext cx="6652058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14856" y="477066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732166" flipH="1" flipV="0">
            <a:off x="1417828" y="5773715"/>
            <a:ext cx="1334315" cy="787443"/>
          </a:xfrm>
          <a:custGeom>
            <a:avLst/>
            <a:gdLst>
              <a:gd name="connsiteX0" fmla="*/ 83335 w 1334315"/>
              <a:gd name="connsiteY0" fmla="*/ 0 h 787443"/>
              <a:gd name="connsiteX1" fmla="*/ 0 w 1334315"/>
              <a:gd name="connsiteY1" fmla="*/ 143680 h 787443"/>
              <a:gd name="connsiteX2" fmla="*/ 166669 w 1334315"/>
              <a:gd name="connsiteY2" fmla="*/ 143680 h 787443"/>
              <a:gd name="connsiteX3" fmla="*/ 229291 w 1334315"/>
              <a:gd name="connsiteY3" fmla="*/ 80470 h 787443"/>
              <a:gd name="connsiteX4" fmla="*/ 145956 w 1334315"/>
              <a:gd name="connsiteY4" fmla="*/ 224150 h 787443"/>
              <a:gd name="connsiteX5" fmla="*/ 312625 w 1334315"/>
              <a:gd name="connsiteY5" fmla="*/ 224150 h 787443"/>
              <a:gd name="connsiteX6" fmla="*/ 375246 w 1334315"/>
              <a:gd name="connsiteY6" fmla="*/ 160941 h 787443"/>
              <a:gd name="connsiteX7" fmla="*/ 291911 w 1334315"/>
              <a:gd name="connsiteY7" fmla="*/ 304621 h 787443"/>
              <a:gd name="connsiteX8" fmla="*/ 458581 w 1334315"/>
              <a:gd name="connsiteY8" fmla="*/ 304620 h 787443"/>
              <a:gd name="connsiteX9" fmla="*/ 521202 w 1334315"/>
              <a:gd name="connsiteY9" fmla="*/ 241411 h 787443"/>
              <a:gd name="connsiteX10" fmla="*/ 437867 w 1334315"/>
              <a:gd name="connsiteY10" fmla="*/ 385091 h 787443"/>
              <a:gd name="connsiteX11" fmla="*/ 604536 w 1334315"/>
              <a:gd name="connsiteY11" fmla="*/ 385091 h 787443"/>
              <a:gd name="connsiteX12" fmla="*/ 667158 w 1334315"/>
              <a:gd name="connsiteY12" fmla="*/ 321881 h 787443"/>
              <a:gd name="connsiteX13" fmla="*/ 583823 w 1334315"/>
              <a:gd name="connsiteY13" fmla="*/ 465561 h 787443"/>
              <a:gd name="connsiteX14" fmla="*/ 750492 w 1334315"/>
              <a:gd name="connsiteY14" fmla="*/ 465561 h 787443"/>
              <a:gd name="connsiteX15" fmla="*/ 813114 w 1334315"/>
              <a:gd name="connsiteY15" fmla="*/ 402352 h 787443"/>
              <a:gd name="connsiteX16" fmla="*/ 729779 w 1334315"/>
              <a:gd name="connsiteY16" fmla="*/ 546032 h 787443"/>
              <a:gd name="connsiteX17" fmla="*/ 896448 w 1334315"/>
              <a:gd name="connsiteY17" fmla="*/ 546032 h 787443"/>
              <a:gd name="connsiteX18" fmla="*/ 959069 w 1334315"/>
              <a:gd name="connsiteY18" fmla="*/ 482822 h 787443"/>
              <a:gd name="connsiteX19" fmla="*/ 875735 w 1334315"/>
              <a:gd name="connsiteY19" fmla="*/ 626502 h 787443"/>
              <a:gd name="connsiteX20" fmla="*/ 1042404 w 1334315"/>
              <a:gd name="connsiteY20" fmla="*/ 626502 h 787443"/>
              <a:gd name="connsiteX21" fmla="*/ 1105025 w 1334315"/>
              <a:gd name="connsiteY21" fmla="*/ 563292 h 787443"/>
              <a:gd name="connsiteX22" fmla="*/ 1021690 w 1334315"/>
              <a:gd name="connsiteY22" fmla="*/ 706972 h 787443"/>
              <a:gd name="connsiteX23" fmla="*/ 1188359 w 1334315"/>
              <a:gd name="connsiteY23" fmla="*/ 706972 h 787443"/>
              <a:gd name="connsiteX24" fmla="*/ 1250981 w 1334315"/>
              <a:gd name="connsiteY24" fmla="*/ 643763 h 787443"/>
              <a:gd name="connsiteX25" fmla="*/ 1167646 w 1334315"/>
              <a:gd name="connsiteY25" fmla="*/ 787443 h 787443"/>
              <a:gd name="connsiteX26" fmla="*/ 1334315 w 1334315"/>
              <a:gd name="connsiteY26" fmla="*/ 787443 h 787443"/>
            </a:gdLst>
            <a:rect l="l" t="t" r="r" b="b"/>
            <a:pathLst>
              <a:path w="1334315" h="787443">
                <a:moveTo>
                  <a:pt x="83335" y="0"/>
                </a:moveTo>
                <a:lnTo>
                  <a:pt x="0" y="143680"/>
                </a:lnTo>
                <a:lnTo>
                  <a:pt x="166669" y="143680"/>
                </a:lnTo>
                <a:close/>
                <a:moveTo>
                  <a:pt x="229291" y="80470"/>
                </a:moveTo>
                <a:lnTo>
                  <a:pt x="145956" y="224150"/>
                </a:lnTo>
                <a:lnTo>
                  <a:pt x="312625" y="224150"/>
                </a:lnTo>
                <a:close/>
                <a:moveTo>
                  <a:pt x="375246" y="160941"/>
                </a:moveTo>
                <a:lnTo>
                  <a:pt x="291911" y="304621"/>
                </a:lnTo>
                <a:lnTo>
                  <a:pt x="458581" y="304620"/>
                </a:lnTo>
                <a:close/>
                <a:moveTo>
                  <a:pt x="521202" y="241411"/>
                </a:moveTo>
                <a:lnTo>
                  <a:pt x="437867" y="385091"/>
                </a:lnTo>
                <a:lnTo>
                  <a:pt x="604536" y="385091"/>
                </a:lnTo>
                <a:close/>
                <a:moveTo>
                  <a:pt x="667158" y="321881"/>
                </a:moveTo>
                <a:lnTo>
                  <a:pt x="583823" y="465561"/>
                </a:lnTo>
                <a:lnTo>
                  <a:pt x="750492" y="465561"/>
                </a:lnTo>
                <a:close/>
                <a:moveTo>
                  <a:pt x="813114" y="402352"/>
                </a:moveTo>
                <a:lnTo>
                  <a:pt x="729779" y="546032"/>
                </a:lnTo>
                <a:lnTo>
                  <a:pt x="896448" y="546032"/>
                </a:lnTo>
                <a:close/>
                <a:moveTo>
                  <a:pt x="959069" y="482822"/>
                </a:moveTo>
                <a:lnTo>
                  <a:pt x="875735" y="626502"/>
                </a:lnTo>
                <a:lnTo>
                  <a:pt x="1042404" y="626502"/>
                </a:lnTo>
                <a:close/>
                <a:moveTo>
                  <a:pt x="1105025" y="563292"/>
                </a:moveTo>
                <a:lnTo>
                  <a:pt x="1021690" y="706972"/>
                </a:lnTo>
                <a:lnTo>
                  <a:pt x="1188359" y="706972"/>
                </a:lnTo>
                <a:close/>
                <a:moveTo>
                  <a:pt x="1250981" y="643763"/>
                </a:moveTo>
                <a:lnTo>
                  <a:pt x="1167646" y="787443"/>
                </a:lnTo>
                <a:lnTo>
                  <a:pt x="1334315" y="78744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949156" y="1617214"/>
            <a:ext cx="3646336" cy="3646336"/>
          </a:xfrm>
          <a:custGeom>
            <a:avLst/>
            <a:gdLst>
              <a:gd name="connsiteX0" fmla="*/ 1719332 w 3438666"/>
              <a:gd name="connsiteY0" fmla="*/ 0 h 3438666"/>
              <a:gd name="connsiteX1" fmla="*/ 3438666 w 3438666"/>
              <a:gd name="connsiteY1" fmla="*/ 1719333 h 3438666"/>
              <a:gd name="connsiteX2" fmla="*/ 1719332 w 3438666"/>
              <a:gd name="connsiteY2" fmla="*/ 3438666 h 3438666"/>
              <a:gd name="connsiteX3" fmla="*/ 0 w 3438666"/>
              <a:gd name="connsiteY3" fmla="*/ 1719333 h 3438666"/>
              <a:gd name="connsiteX4" fmla="*/ 1719332 w 3438666"/>
              <a:gd name="connsiteY4" fmla="*/ 0 h 3438666"/>
            </a:gdLst>
            <a:rect l="l" t="t" r="r" b="b"/>
            <a:pathLst>
              <a:path w="3438666" h="3438666">
                <a:moveTo>
                  <a:pt x="1719332" y="0"/>
                </a:moveTo>
                <a:cubicBezTo>
                  <a:pt x="2668894" y="0"/>
                  <a:pt x="3438666" y="769772"/>
                  <a:pt x="3438666" y="1719333"/>
                </a:cubicBezTo>
                <a:cubicBezTo>
                  <a:pt x="3438666" y="2668894"/>
                  <a:pt x="2668894" y="3438666"/>
                  <a:pt x="1719332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2" y="0"/>
                </a:cubicBezTo>
                <a:close/>
              </a:path>
            </a:pathLst>
          </a:custGeom>
          <a:noFill/>
          <a:ln w="19050" cap="sq">
            <a:solidFill>
              <a:schemeClr val="accent2">
                <a:alpha val="100000"/>
              </a:schemeClr>
            </a:solidFill>
            <a:prstDash val="lgDash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1" flipV="0">
            <a:off x="1014856" y="1487860"/>
            <a:ext cx="3882281" cy="3882281"/>
          </a:xfrm>
          <a:prstGeom prst="blockArc">
            <a:avLst/>
          </a:prstGeom>
          <a:gradFill>
            <a:gsLst>
              <a:gs pos="0">
                <a:schemeClr val="accent1">
                  <a:alpha val="22000"/>
                </a:schemeClr>
              </a:gs>
              <a:gs pos="99000">
                <a:schemeClr val="accent1">
                  <a:lumMod val="7500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6636" t="0" r="16636" b="0"/>
          <a:stretch>
            <a:fillRect/>
          </a:stretch>
        </p:blipFill>
        <p:spPr>
          <a:xfrm rot="0" flipH="0" flipV="0">
            <a:off x="1048275" y="1730086"/>
            <a:ext cx="3438667" cy="3438666"/>
          </a:xfrm>
          <a:custGeom>
            <a:avLst/>
            <a:gdLst>
              <a:gd name="connsiteX0" fmla="*/ 1719331 w 3438667"/>
              <a:gd name="connsiteY0" fmla="*/ 0 h 3438666"/>
              <a:gd name="connsiteX1" fmla="*/ 3438667 w 3438667"/>
              <a:gd name="connsiteY1" fmla="*/ 1719333 h 3438666"/>
              <a:gd name="connsiteX2" fmla="*/ 1719331 w 3438667"/>
              <a:gd name="connsiteY2" fmla="*/ 3438666 h 3438666"/>
              <a:gd name="connsiteX3" fmla="*/ 0 w 3438667"/>
              <a:gd name="connsiteY3" fmla="*/ 1719333 h 3438666"/>
              <a:gd name="connsiteX4" fmla="*/ 1719331 w 3438667"/>
              <a:gd name="connsiteY4" fmla="*/ 0 h 3438666"/>
            </a:gdLst>
            <a:rect l="l" t="t" r="r" b="b"/>
            <a:pathLst>
              <a:path w="3438667" h="3438666">
                <a:moveTo>
                  <a:pt x="1719331" y="0"/>
                </a:moveTo>
                <a:cubicBezTo>
                  <a:pt x="2668895" y="0"/>
                  <a:pt x="3438667" y="769772"/>
                  <a:pt x="3438667" y="1719333"/>
                </a:cubicBezTo>
                <a:cubicBezTo>
                  <a:pt x="3438667" y="2668894"/>
                  <a:pt x="2668895" y="3438666"/>
                  <a:pt x="1719331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0" flipH="1" flipV="0">
            <a:off x="1323241" y="4791580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068256" y="3065522"/>
            <a:ext cx="6406298" cy="23628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价值小结：不可替代的整体体验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063831" y="1293288"/>
            <a:ext cx="4109603" cy="18620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2C75FF">
                        <a:alpha val="100000"/>
                      </a:srgbClr>
                    </a:gs>
                    <a:gs pos="100000">
                      <a:srgbClr val="004EE0">
                        <a:alpha val="100000"/>
                      </a:srgbClr>
                    </a:gs>
                  </a:gsLst>
                  <a:lin ang="0" scaled="0"/>
                </a:gra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432800" y="-342625"/>
            <a:ext cx="3065165" cy="34979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2C75FF">
                        <a:alpha val="100000"/>
                      </a:srgbClr>
                    </a:gs>
                    <a:gs pos="100000">
                      <a:srgbClr val="004EE0">
                        <a:alpha val="100000"/>
                      </a:srgbClr>
                    </a:gs>
                  </a:gsLst>
                  <a:lin ang="0" scaled="0"/>
                </a:gra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1" flipV="0">
            <a:off x="4897136" y="5477420"/>
            <a:ext cx="6440325" cy="11505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977763" y="593522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171647" y="658758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416950" y="3172792"/>
            <a:ext cx="2536156" cy="253615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5822108" y="2708557"/>
            <a:ext cx="660400" cy="89807"/>
          </a:xfrm>
          <a:prstGeom prst="rect">
            <a:avLst/>
          </a:prstGeom>
          <a:solidFill>
            <a:schemeClr val="accent1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699" t="16798" r="57525" b="22030"/>
          <a:stretch>
            <a:fillRect/>
          </a:stretch>
        </p:blipFill>
        <p:spPr>
          <a:xfrm rot="0" flipH="0" flipV="0">
            <a:off x="3237592" y="3172140"/>
            <a:ext cx="2537460" cy="2537460"/>
          </a:xfrm>
          <a:custGeom>
            <a:avLst/>
            <a:gdLst/>
            <a:rect l="l" t="t" r="r" b="b"/>
            <a:pathLst>
              <a:path w="2537460" h="2537460">
                <a:moveTo>
                  <a:pt x="1268730" y="0"/>
                </a:moveTo>
                <a:cubicBezTo>
                  <a:pt x="1969430" y="0"/>
                  <a:pt x="2537460" y="568030"/>
                  <a:pt x="2537460" y="1268730"/>
                </a:cubicBezTo>
                <a:cubicBezTo>
                  <a:pt x="2537460" y="1969430"/>
                  <a:pt x="1969430" y="2537460"/>
                  <a:pt x="1268730" y="2537460"/>
                </a:cubicBezTo>
                <a:cubicBezTo>
                  <a:pt x="568030" y="2537460"/>
                  <a:pt x="0" y="1969430"/>
                  <a:pt x="0" y="1268730"/>
                </a:cubicBezTo>
                <a:cubicBezTo>
                  <a:pt x="0" y="568030"/>
                  <a:pt x="568030" y="0"/>
                  <a:pt x="126873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0" flipH="0" flipV="0">
            <a:off x="1064011" y="3149711"/>
            <a:ext cx="2537460" cy="2537460"/>
          </a:xfrm>
          <a:prstGeom prst="ellipse">
            <a:avLst/>
          </a:prstGeom>
          <a:solidFill>
            <a:schemeClr val="bg1"/>
          </a:solidFill>
          <a:ln cap="sq">
            <a:solidFill>
              <a:schemeClr val="accent1">
                <a:lumMod val="20000"/>
                <a:lumOff val="80000"/>
              </a:schemeClr>
            </a:solidFill>
          </a:ln>
          <a:effectLst>
            <a:outerShdw dist="0" blurRad="1905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6323866" flipH="0" flipV="0">
            <a:off x="835024" y="2920725"/>
            <a:ext cx="2995435" cy="2995433"/>
          </a:xfrm>
          <a:prstGeom prst="arc">
            <a:avLst>
              <a:gd name="adj1" fmla="val 16200000"/>
              <a:gd name="adj2" fmla="val 12111527"/>
            </a:avLst>
          </a:prstGeom>
          <a:noFill/>
          <a:ln w="76200" cap="rnd">
            <a:gradFill>
              <a:gsLst>
                <a:gs pos="2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0800000" scaled="0"/>
            </a:gra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 rot="0" flipH="0" flipV="0">
            <a:off x="2222455" y="3697167"/>
            <a:ext cx="220573" cy="0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</p:cxnSp>
      <p:sp>
        <p:nvSpPr>
          <p:cNvPr id="9" name="标题 1"/>
          <p:cNvSpPr txBox="1"/>
          <p:nvPr/>
        </p:nvSpPr>
        <p:spPr>
          <a:xfrm rot="0" flipH="0" flipV="0">
            <a:off x="1397749" y="3854903"/>
            <a:ext cx="1866900" cy="533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90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通过系统级整合、硬件级优化、生态级联动，在鸿蒙手机上获得的3D打印体验更便捷、更智能、更快速。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9208676" flipH="1" flipV="0">
            <a:off x="8361541" y="2920725"/>
            <a:ext cx="2995435" cy="2995433"/>
          </a:xfrm>
          <a:prstGeom prst="arc">
            <a:avLst>
              <a:gd name="adj1" fmla="val 16200000"/>
              <a:gd name="adj2" fmla="val 12111527"/>
            </a:avLst>
          </a:prstGeom>
          <a:noFill/>
          <a:ln w="76200" cap="rnd">
            <a:gradFill>
              <a:gsLst>
                <a:gs pos="2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0800000" scaled="0"/>
            </a:gra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8590529" y="3149711"/>
            <a:ext cx="2537460" cy="2537460"/>
          </a:xfrm>
          <a:prstGeom prst="ellipse">
            <a:avLst/>
          </a:prstGeom>
          <a:solidFill>
            <a:schemeClr val="bg1"/>
          </a:solidFill>
          <a:ln cap="sq">
            <a:solidFill>
              <a:schemeClr val="accent1">
                <a:lumMod val="20000"/>
                <a:lumOff val="80000"/>
              </a:schemeClr>
            </a:solidFill>
          </a:ln>
          <a:effectLst>
            <a:outerShdw dist="0" blurRad="1905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 rot="0" flipH="0" flipV="0">
            <a:off x="9748973" y="3697167"/>
            <a:ext cx="220573" cy="0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</p:cxnSp>
      <p:sp>
        <p:nvSpPr>
          <p:cNvPr id="13" name="标题 1"/>
          <p:cNvSpPr txBox="1"/>
          <p:nvPr/>
        </p:nvSpPr>
        <p:spPr>
          <a:xfrm rot="0" flipH="0" flipV="0">
            <a:off x="8924267" y="3854903"/>
            <a:ext cx="1866900" cy="533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90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例如，从3D扫描到打印完成，整个过程仅需10分钟，用户可在手机、平板、智慧屏等设备上自由切换操作。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462468" y="1322464"/>
            <a:ext cx="7267063" cy="12241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穿越多场景的智慧生态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便捷、智能、快速的3D打印体验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0" flipV="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"/>
          <p:cNvGrpSpPr/>
          <p:nvPr/>
        </p:nvGrpSpPr>
        <p:grpSpPr>
          <a:xfrm>
            <a:off x="0" y="5899346"/>
            <a:ext cx="12192000" cy="958654"/>
            <a:chOff x="0" y="5899346"/>
            <a:chExt cx="12192000" cy="958654"/>
          </a:xfrm>
        </p:grpSpPr>
        <p:sp>
          <p:nvSpPr>
            <p:cNvPr id="4" name="标题 1"/>
            <p:cNvSpPr txBox="1"/>
            <p:nvPr/>
          </p:nvSpPr>
          <p:spPr>
            <a:xfrm rot="0" flipH="0" flipV="0">
              <a:off x="0" y="5899346"/>
              <a:ext cx="12192000" cy="958654"/>
            </a:xfrm>
            <a:custGeom>
              <a:avLst/>
              <a:gdLst>
                <a:gd name="connsiteX0" fmla="*/ 0 w 12192000"/>
                <a:gd name="connsiteY0" fmla="*/ 0 h 3563982"/>
                <a:gd name="connsiteX1" fmla="*/ 21223 w 12192000"/>
                <a:gd name="connsiteY1" fmla="*/ 27596 h 3563982"/>
                <a:gd name="connsiteX2" fmla="*/ 6096000 w 12192000"/>
                <a:gd name="connsiteY2" fmla="*/ 3055905 h 3563982"/>
                <a:gd name="connsiteX3" fmla="*/ 12170777 w 12192000"/>
                <a:gd name="connsiteY3" fmla="*/ 27596 h 3563982"/>
                <a:gd name="connsiteX4" fmla="*/ 12192000 w 12192000"/>
                <a:gd name="connsiteY4" fmla="*/ 0 h 3563982"/>
                <a:gd name="connsiteX5" fmla="*/ 12192000 w 12192000"/>
                <a:gd name="connsiteY5" fmla="*/ 3563982 h 3563982"/>
                <a:gd name="connsiteX6" fmla="*/ 0 w 12192000"/>
                <a:gd name="connsiteY6" fmla="*/ 3563982 h 3563982"/>
              </a:gdLst>
              <a:rect l="l" t="t" r="r" b="b"/>
              <a:pathLst>
                <a:path w="12192000" h="3563982">
                  <a:moveTo>
                    <a:pt x="0" y="0"/>
                  </a:moveTo>
                  <a:lnTo>
                    <a:pt x="21223" y="27596"/>
                  </a:lnTo>
                  <a:cubicBezTo>
                    <a:pt x="1522464" y="1887950"/>
                    <a:pt x="3688133" y="3055905"/>
                    <a:pt x="6096000" y="3055905"/>
                  </a:cubicBezTo>
                  <a:cubicBezTo>
                    <a:pt x="8503868" y="3055905"/>
                    <a:pt x="10669536" y="1887950"/>
                    <a:pt x="12170777" y="27596"/>
                  </a:cubicBezTo>
                  <a:lnTo>
                    <a:pt x="12192000" y="0"/>
                  </a:lnTo>
                  <a:lnTo>
                    <a:pt x="12192000" y="3563982"/>
                  </a:lnTo>
                  <a:lnTo>
                    <a:pt x="0" y="356398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18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 rot="0" flipH="0" flipV="0">
              <a:off x="0" y="6188758"/>
              <a:ext cx="12192000" cy="669242"/>
            </a:xfrm>
            <a:custGeom>
              <a:avLst/>
              <a:gdLst>
                <a:gd name="connsiteX0" fmla="*/ 0 w 12192000"/>
                <a:gd name="connsiteY0" fmla="*/ 0 h 2488036"/>
                <a:gd name="connsiteX1" fmla="*/ 21223 w 12192000"/>
                <a:gd name="connsiteY1" fmla="*/ 18287 h 2488036"/>
                <a:gd name="connsiteX2" fmla="*/ 6096000 w 12192000"/>
                <a:gd name="connsiteY2" fmla="*/ 2025118 h 2488036"/>
                <a:gd name="connsiteX3" fmla="*/ 12170777 w 12192000"/>
                <a:gd name="connsiteY3" fmla="*/ 18287 h 2488036"/>
                <a:gd name="connsiteX4" fmla="*/ 12192000 w 12192000"/>
                <a:gd name="connsiteY4" fmla="*/ 0 h 2488036"/>
                <a:gd name="connsiteX5" fmla="*/ 12192000 w 12192000"/>
                <a:gd name="connsiteY5" fmla="*/ 2488036 h 2488036"/>
                <a:gd name="connsiteX6" fmla="*/ 0 w 12192000"/>
                <a:gd name="connsiteY6" fmla="*/ 2488036 h 2488036"/>
              </a:gdLst>
              <a:rect l="l" t="t" r="r" b="b"/>
              <a:pathLst>
                <a:path w="12192000" h="2488036">
                  <a:moveTo>
                    <a:pt x="0" y="0"/>
                  </a:moveTo>
                  <a:lnTo>
                    <a:pt x="21223" y="18287"/>
                  </a:lnTo>
                  <a:cubicBezTo>
                    <a:pt x="1522464" y="1251126"/>
                    <a:pt x="3688133" y="2025118"/>
                    <a:pt x="6096000" y="2025118"/>
                  </a:cubicBezTo>
                  <a:cubicBezTo>
                    <a:pt x="8503868" y="2025118"/>
                    <a:pt x="10669536" y="1251126"/>
                    <a:pt x="12170777" y="18287"/>
                  </a:cubicBezTo>
                  <a:lnTo>
                    <a:pt x="12192000" y="0"/>
                  </a:lnTo>
                  <a:lnTo>
                    <a:pt x="12192000" y="2488036"/>
                  </a:lnTo>
                  <a:lnTo>
                    <a:pt x="0" y="248803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0"/>
            </a:gradFill>
            <a:ln w="3175" cap="sq">
              <a:solidFill>
                <a:schemeClr val="accent1">
                  <a:lumMod val="20000"/>
                  <a:lumOff val="80000"/>
                </a:schemeClr>
              </a:solidFill>
              <a:miter/>
            </a:ln>
            <a:effectLst>
              <a:outerShdw dist="38100" blurRad="368300" dir="16200000" sx="100000" sy="100000" kx="0" ky="0" algn="b" rotWithShape="0">
                <a:schemeClr val="accent1">
                  <a:alpha val="26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6" name="标题 1"/>
          <p:cNvSpPr txBox="1"/>
          <p:nvPr/>
        </p:nvSpPr>
        <p:spPr>
          <a:xfrm rot="0" flipH="0" flipV="0">
            <a:off x="753919" y="2234587"/>
            <a:ext cx="5248864" cy="3747113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dist="38100" blurRad="152400" dir="2700000" sx="100000" sy="100000" kx="0" ky="0" algn="tl" rotWithShape="0">
              <a:schemeClr val="accent2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453691" y="2553017"/>
            <a:ext cx="1849321" cy="42522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dist="63500" blurRad="254000" dir="2700000" sx="100000" sy="100000" kx="0" ky="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82074" y="3396068"/>
            <a:ext cx="4987636" cy="24257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3B383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不仅是一个App，而是贯穿教育、创意、办公、生活等方方面面的智慧生态。对于创客、学生、专业人士和日常家庭用户而言，只有在鸿蒙平台才能享受到“即扫即打”“秒级切片”“分布式多端协同”等独特优势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388336" y="2551063"/>
            <a:ext cx="1980030" cy="4252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 rot="0" flipH="0" flipV="0">
            <a:off x="3056883" y="3230333"/>
            <a:ext cx="642937" cy="0"/>
          </a:xfrm>
          <a:prstGeom prst="line">
            <a:avLst/>
          </a:prstGeom>
          <a:noFill/>
          <a:ln w="6350" cap="rnd">
            <a:solidFill>
              <a:schemeClr val="accent1"/>
            </a:solidFill>
            <a:miter/>
          </a:ln>
        </p:spPr>
      </p:cxnSp>
      <p:sp>
        <p:nvSpPr>
          <p:cNvPr id="11" name="标题 1"/>
          <p:cNvSpPr txBox="1"/>
          <p:nvPr/>
        </p:nvSpPr>
        <p:spPr>
          <a:xfrm rot="0" flipH="0" flipV="0">
            <a:off x="6189519" y="2234587"/>
            <a:ext cx="5248864" cy="3747113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dist="38100" blurRad="152400" dir="2700000" sx="100000" sy="100000" kx="0" ky="0" algn="tl" rotWithShape="0">
              <a:schemeClr val="accent2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889291" y="2553017"/>
            <a:ext cx="1849321" cy="42522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dist="63500" blurRad="254000" dir="2700000" sx="100000" sy="100000" kx="0" ky="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823936" y="2551063"/>
            <a:ext cx="1980030" cy="4252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 rot="0" flipH="0" flipV="0">
            <a:off x="8492483" y="3230333"/>
            <a:ext cx="642937" cy="0"/>
          </a:xfrm>
          <a:prstGeom prst="line">
            <a:avLst/>
          </a:prstGeom>
          <a:noFill/>
          <a:ln w="6350" cap="rnd">
            <a:solidFill>
              <a:schemeClr val="accent1"/>
            </a:solidFill>
            <a:miter/>
          </a:ln>
        </p:spPr>
      </p:cxnSp>
      <p:sp>
        <p:nvSpPr>
          <p:cNvPr id="15" name="标题 1"/>
          <p:cNvSpPr txBox="1"/>
          <p:nvPr/>
        </p:nvSpPr>
        <p:spPr>
          <a:xfrm rot="0" flipH="0" flipV="0">
            <a:off x="6317674" y="3396068"/>
            <a:ext cx="4987636" cy="24257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3B383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例如，创客可利用该生态快速实现创意产品原型打印，学生能便捷地完成3D打印课程作业，专业人士可高效完成复杂模型打印，家庭用户可轻松打印个性化装饰品。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339956" y="1392447"/>
            <a:ext cx="9454933" cy="5033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B3838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满足多样化用户需求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全面覆盖的应用场景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1" flipV="0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5400000" flipH="0" flipV="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671924" y="3281926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-2772698" y="-2669457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50863" y="368300"/>
            <a:ext cx="11090275" cy="6121400"/>
          </a:xfrm>
          <a:prstGeom prst="roundRect">
            <a:avLst>
              <a:gd name="adj" fmla="val 7306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712933" y="1617214"/>
            <a:ext cx="3646336" cy="3646336"/>
          </a:xfrm>
          <a:custGeom>
            <a:avLst/>
            <a:gdLst>
              <a:gd name="connsiteX0" fmla="*/ 1719332 w 3438666"/>
              <a:gd name="connsiteY0" fmla="*/ 0 h 3438666"/>
              <a:gd name="connsiteX1" fmla="*/ 3438666 w 3438666"/>
              <a:gd name="connsiteY1" fmla="*/ 1719333 h 3438666"/>
              <a:gd name="connsiteX2" fmla="*/ 1719332 w 3438666"/>
              <a:gd name="connsiteY2" fmla="*/ 3438666 h 3438666"/>
              <a:gd name="connsiteX3" fmla="*/ 0 w 3438666"/>
              <a:gd name="connsiteY3" fmla="*/ 1719333 h 3438666"/>
              <a:gd name="connsiteX4" fmla="*/ 1719332 w 3438666"/>
              <a:gd name="connsiteY4" fmla="*/ 0 h 3438666"/>
            </a:gdLst>
            <a:rect l="l" t="t" r="r" b="b"/>
            <a:pathLst>
              <a:path w="3438666" h="3438666">
                <a:moveTo>
                  <a:pt x="1719332" y="0"/>
                </a:moveTo>
                <a:cubicBezTo>
                  <a:pt x="2668894" y="0"/>
                  <a:pt x="3438666" y="769772"/>
                  <a:pt x="3438666" y="1719333"/>
                </a:cubicBezTo>
                <a:cubicBezTo>
                  <a:pt x="3438666" y="2668894"/>
                  <a:pt x="2668894" y="3438666"/>
                  <a:pt x="1719332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2" y="0"/>
                </a:cubicBezTo>
                <a:close/>
              </a:path>
            </a:pathLst>
          </a:custGeom>
          <a:noFill/>
          <a:ln w="19050" cap="sq">
            <a:solidFill>
              <a:schemeClr val="accent2">
                <a:alpha val="100000"/>
              </a:schemeClr>
            </a:solidFill>
            <a:prstDash val="lgDash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955180" y="5978739"/>
            <a:ext cx="1018686" cy="101868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118370" y="6143547"/>
            <a:ext cx="692306" cy="69230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248491" y="6277983"/>
            <a:ext cx="423433" cy="423433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674709" y="960335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 flipH="0" flipV="0">
            <a:off x="7411288" y="1487860"/>
            <a:ext cx="3882281" cy="3882281"/>
          </a:xfrm>
          <a:prstGeom prst="blockArc">
            <a:avLst/>
          </a:prstGeom>
          <a:gradFill>
            <a:gsLst>
              <a:gs pos="0">
                <a:schemeClr val="accent1">
                  <a:alpha val="22000"/>
                </a:schemeClr>
              </a:gs>
              <a:gs pos="99000">
                <a:schemeClr val="accent1">
                  <a:lumMod val="7500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40772" y="593522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34656" y="658758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1">
            <a:off x="3624056" y="690564"/>
            <a:ext cx="6652058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439513" y="477066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36532" y="1430617"/>
            <a:ext cx="6225540" cy="293899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97564" y="5060374"/>
            <a:ext cx="5889955" cy="7745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045205" y="4591513"/>
            <a:ext cx="4657503" cy="3626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 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785877" y="4742342"/>
            <a:ext cx="1329121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5785877" y="4875230"/>
            <a:ext cx="843523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087795" y="5528815"/>
            <a:ext cx="2181292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99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3693408" y="5528815"/>
            <a:ext cx="2181292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99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1184232" y="5535961"/>
            <a:ext cx="2005895" cy="453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汇报人：AiPPT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757452" y="5535962"/>
            <a:ext cx="2408905" cy="4668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汇报时间：202X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9867834" flipH="0" flipV="0">
            <a:off x="9818653" y="5773715"/>
            <a:ext cx="1334315" cy="787443"/>
          </a:xfrm>
          <a:custGeom>
            <a:avLst/>
            <a:gdLst>
              <a:gd name="connsiteX0" fmla="*/ 1250981 w 1334315"/>
              <a:gd name="connsiteY0" fmla="*/ 643763 h 787443"/>
              <a:gd name="connsiteX1" fmla="*/ 1334315 w 1334315"/>
              <a:gd name="connsiteY1" fmla="*/ 787443 h 787443"/>
              <a:gd name="connsiteX2" fmla="*/ 1167646 w 1334315"/>
              <a:gd name="connsiteY2" fmla="*/ 787443 h 787443"/>
              <a:gd name="connsiteX3" fmla="*/ 1105025 w 1334315"/>
              <a:gd name="connsiteY3" fmla="*/ 563293 h 787443"/>
              <a:gd name="connsiteX4" fmla="*/ 1188360 w 1334315"/>
              <a:gd name="connsiteY4" fmla="*/ 706973 h 787443"/>
              <a:gd name="connsiteX5" fmla="*/ 1021690 w 1334315"/>
              <a:gd name="connsiteY5" fmla="*/ 706973 h 787443"/>
              <a:gd name="connsiteX6" fmla="*/ 959069 w 1334315"/>
              <a:gd name="connsiteY6" fmla="*/ 482822 h 787443"/>
              <a:gd name="connsiteX7" fmla="*/ 1042404 w 1334315"/>
              <a:gd name="connsiteY7" fmla="*/ 626502 h 787443"/>
              <a:gd name="connsiteX8" fmla="*/ 875734 w 1334315"/>
              <a:gd name="connsiteY8" fmla="*/ 626502 h 787443"/>
              <a:gd name="connsiteX9" fmla="*/ 813113 w 1334315"/>
              <a:gd name="connsiteY9" fmla="*/ 402352 h 787443"/>
              <a:gd name="connsiteX10" fmla="*/ 896448 w 1334315"/>
              <a:gd name="connsiteY10" fmla="*/ 546032 h 787443"/>
              <a:gd name="connsiteX11" fmla="*/ 729779 w 1334315"/>
              <a:gd name="connsiteY11" fmla="*/ 546032 h 787443"/>
              <a:gd name="connsiteX12" fmla="*/ 667158 w 1334315"/>
              <a:gd name="connsiteY12" fmla="*/ 321882 h 787443"/>
              <a:gd name="connsiteX13" fmla="*/ 750492 w 1334315"/>
              <a:gd name="connsiteY13" fmla="*/ 465562 h 787443"/>
              <a:gd name="connsiteX14" fmla="*/ 583823 w 1334315"/>
              <a:gd name="connsiteY14" fmla="*/ 465562 h 787443"/>
              <a:gd name="connsiteX15" fmla="*/ 521202 w 1334315"/>
              <a:gd name="connsiteY15" fmla="*/ 241411 h 787443"/>
              <a:gd name="connsiteX16" fmla="*/ 604537 w 1334315"/>
              <a:gd name="connsiteY16" fmla="*/ 385091 h 787443"/>
              <a:gd name="connsiteX17" fmla="*/ 437867 w 1334315"/>
              <a:gd name="connsiteY17" fmla="*/ 385091 h 787443"/>
              <a:gd name="connsiteX18" fmla="*/ 375246 w 1334315"/>
              <a:gd name="connsiteY18" fmla="*/ 160941 h 787443"/>
              <a:gd name="connsiteX19" fmla="*/ 458581 w 1334315"/>
              <a:gd name="connsiteY19" fmla="*/ 304621 h 787443"/>
              <a:gd name="connsiteX20" fmla="*/ 291911 w 1334315"/>
              <a:gd name="connsiteY20" fmla="*/ 304621 h 787443"/>
              <a:gd name="connsiteX21" fmla="*/ 229290 w 1334315"/>
              <a:gd name="connsiteY21" fmla="*/ 80471 h 787443"/>
              <a:gd name="connsiteX22" fmla="*/ 312625 w 1334315"/>
              <a:gd name="connsiteY22" fmla="*/ 224151 h 787443"/>
              <a:gd name="connsiteX23" fmla="*/ 145956 w 1334315"/>
              <a:gd name="connsiteY23" fmla="*/ 224151 h 787443"/>
              <a:gd name="connsiteX24" fmla="*/ 83335 w 1334315"/>
              <a:gd name="connsiteY24" fmla="*/ 0 h 787443"/>
              <a:gd name="connsiteX25" fmla="*/ 166669 w 1334315"/>
              <a:gd name="connsiteY25" fmla="*/ 143680 h 787443"/>
              <a:gd name="connsiteX26" fmla="*/ 0 w 1334315"/>
              <a:gd name="connsiteY26" fmla="*/ 143680 h 787443"/>
            </a:gdLst>
            <a:rect l="l" t="t" r="r" b="b"/>
            <a:pathLst>
              <a:path w="1334315" h="787443">
                <a:moveTo>
                  <a:pt x="1250981" y="643763"/>
                </a:moveTo>
                <a:lnTo>
                  <a:pt x="1334315" y="787443"/>
                </a:lnTo>
                <a:lnTo>
                  <a:pt x="1167646" y="787443"/>
                </a:lnTo>
                <a:close/>
                <a:moveTo>
                  <a:pt x="1105025" y="563293"/>
                </a:moveTo>
                <a:lnTo>
                  <a:pt x="1188360" y="706973"/>
                </a:lnTo>
                <a:lnTo>
                  <a:pt x="1021690" y="706973"/>
                </a:lnTo>
                <a:close/>
                <a:moveTo>
                  <a:pt x="959069" y="482822"/>
                </a:moveTo>
                <a:lnTo>
                  <a:pt x="1042404" y="626502"/>
                </a:lnTo>
                <a:lnTo>
                  <a:pt x="875734" y="626502"/>
                </a:lnTo>
                <a:close/>
                <a:moveTo>
                  <a:pt x="813113" y="402352"/>
                </a:moveTo>
                <a:lnTo>
                  <a:pt x="896448" y="546032"/>
                </a:lnTo>
                <a:lnTo>
                  <a:pt x="729779" y="546032"/>
                </a:lnTo>
                <a:close/>
                <a:moveTo>
                  <a:pt x="667158" y="321882"/>
                </a:moveTo>
                <a:lnTo>
                  <a:pt x="750492" y="465562"/>
                </a:lnTo>
                <a:lnTo>
                  <a:pt x="583823" y="465562"/>
                </a:lnTo>
                <a:close/>
                <a:moveTo>
                  <a:pt x="521202" y="241411"/>
                </a:moveTo>
                <a:lnTo>
                  <a:pt x="604537" y="385091"/>
                </a:lnTo>
                <a:lnTo>
                  <a:pt x="437867" y="385091"/>
                </a:lnTo>
                <a:close/>
                <a:moveTo>
                  <a:pt x="375246" y="160941"/>
                </a:moveTo>
                <a:lnTo>
                  <a:pt x="458581" y="304621"/>
                </a:lnTo>
                <a:lnTo>
                  <a:pt x="291911" y="304621"/>
                </a:lnTo>
                <a:close/>
                <a:moveTo>
                  <a:pt x="229290" y="80471"/>
                </a:moveTo>
                <a:lnTo>
                  <a:pt x="312625" y="224151"/>
                </a:lnTo>
                <a:lnTo>
                  <a:pt x="145956" y="224151"/>
                </a:lnTo>
                <a:close/>
                <a:moveTo>
                  <a:pt x="83335" y="0"/>
                </a:moveTo>
                <a:lnTo>
                  <a:pt x="166669" y="143680"/>
                </a:lnTo>
                <a:lnTo>
                  <a:pt x="0" y="14368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6682" t="13676" r="23294" b="11265"/>
          <a:stretch>
            <a:fillRect/>
          </a:stretch>
        </p:blipFill>
        <p:spPr>
          <a:xfrm rot="0" flipH="0" flipV="0">
            <a:off x="7821483" y="1730086"/>
            <a:ext cx="3438667" cy="3438666"/>
          </a:xfrm>
          <a:custGeom>
            <a:avLst/>
            <a:gdLst>
              <a:gd name="connsiteX0" fmla="*/ 1719331 w 3438667"/>
              <a:gd name="connsiteY0" fmla="*/ 0 h 3438666"/>
              <a:gd name="connsiteX1" fmla="*/ 3438667 w 3438667"/>
              <a:gd name="connsiteY1" fmla="*/ 1719333 h 3438666"/>
              <a:gd name="connsiteX2" fmla="*/ 1719331 w 3438667"/>
              <a:gd name="connsiteY2" fmla="*/ 3438666 h 3438666"/>
              <a:gd name="connsiteX3" fmla="*/ 0 w 3438667"/>
              <a:gd name="connsiteY3" fmla="*/ 1719333 h 3438666"/>
              <a:gd name="connsiteX4" fmla="*/ 1719331 w 3438667"/>
              <a:gd name="connsiteY4" fmla="*/ 0 h 3438666"/>
            </a:gdLst>
            <a:rect l="l" t="t" r="r" b="b"/>
            <a:pathLst>
              <a:path w="3438667" h="3438666">
                <a:moveTo>
                  <a:pt x="1719331" y="0"/>
                </a:moveTo>
                <a:cubicBezTo>
                  <a:pt x="2668895" y="0"/>
                  <a:pt x="3438667" y="769772"/>
                  <a:pt x="3438667" y="1719333"/>
                </a:cubicBezTo>
                <a:cubicBezTo>
                  <a:pt x="3438667" y="2668894"/>
                  <a:pt x="2668895" y="3438666"/>
                  <a:pt x="1719331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7" name="标题 1"/>
          <p:cNvSpPr txBox="1"/>
          <p:nvPr/>
        </p:nvSpPr>
        <p:spPr>
          <a:xfrm rot="0" flipH="0" flipV="0">
            <a:off x="10408665" y="4791580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-6350" y="-31750"/>
            <a:ext cx="12204700" cy="6921500"/>
          </a:xfrm>
          <a:prstGeom prst="rect"/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99516" y="2924175"/>
            <a:ext cx="2476500" cy="2483358"/>
          </a:xfrm>
          <a:prstGeom prst="roundRect">
            <a:avLst>
              <a:gd name="adj" fmla="val 9359"/>
            </a:avLst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  <a:effectLst>
            <a:outerShdw dist="0" blurRad="76200" dir="18900000" sx="100000" sy="23000" kx="-1200000" ky="0" algn="b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471672" y="2924175"/>
            <a:ext cx="2476500" cy="2483358"/>
          </a:xfrm>
          <a:prstGeom prst="roundRect">
            <a:avLst>
              <a:gd name="adj" fmla="val 9359"/>
            </a:avLst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  <a:effectLst>
            <a:outerShdw dist="0" blurRad="76200" dir="18900000" sx="100000" sy="23000" kx="-1200000" ky="0" algn="b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99516" y="2924176"/>
            <a:ext cx="1319213" cy="450056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471672" y="2924176"/>
            <a:ext cx="1319213" cy="450056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243828" y="2924175"/>
            <a:ext cx="2476500" cy="2483358"/>
          </a:xfrm>
          <a:prstGeom prst="roundRect">
            <a:avLst>
              <a:gd name="adj" fmla="val 9359"/>
            </a:avLst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  <a:effectLst>
            <a:outerShdw dist="0" blurRad="76200" dir="18900000" sx="100000" sy="23000" kx="-1200000" ky="0" algn="b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243828" y="2924176"/>
            <a:ext cx="1319213" cy="450056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015984" y="2924175"/>
            <a:ext cx="2476500" cy="2483358"/>
          </a:xfrm>
          <a:prstGeom prst="roundRect">
            <a:avLst>
              <a:gd name="adj" fmla="val 9359"/>
            </a:avLst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  <a:effectLst>
            <a:outerShdw dist="0" blurRad="76200" dir="18900000" sx="100000" sy="23000" kx="-1200000" ky="0" algn="b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015984" y="2924176"/>
            <a:ext cx="1319213" cy="450056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067300" y="1916783"/>
            <a:ext cx="213360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dist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ABC8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CONTENTS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943475" y="562566"/>
            <a:ext cx="2305050" cy="1354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dist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97457" y="3010704"/>
            <a:ext cx="92333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第一部分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919951" y="3695943"/>
            <a:ext cx="2035630" cy="13904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系统级深度整合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669613" y="3010704"/>
            <a:ext cx="92333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第二部分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3682129" y="3695943"/>
            <a:ext cx="2055586" cy="13904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硬件能力与AI加持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441769" y="3010704"/>
            <a:ext cx="92333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第三部分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453378" y="3695943"/>
            <a:ext cx="2057401" cy="13904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生态联动与独家资源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230070" y="3695943"/>
            <a:ext cx="2048328" cy="13904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价值小结：不可替代的整体体验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213925" y="3010704"/>
            <a:ext cx="92333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第四部分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-2809175" y="3281926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065633" y="-2669457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50863" y="368300"/>
            <a:ext cx="11090275" cy="6121400"/>
          </a:xfrm>
          <a:prstGeom prst="roundRect">
            <a:avLst>
              <a:gd name="adj" fmla="val 7306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955180" y="5978739"/>
            <a:ext cx="1018686" cy="101868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118370" y="6143547"/>
            <a:ext cx="692306" cy="69230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248491" y="6277983"/>
            <a:ext cx="423433" cy="423433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838108" y="960335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2201535" y="747714"/>
            <a:ext cx="6652058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14856" y="477066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732166" flipH="1" flipV="0">
            <a:off x="1417828" y="5773715"/>
            <a:ext cx="1334315" cy="787443"/>
          </a:xfrm>
          <a:custGeom>
            <a:avLst/>
            <a:gdLst>
              <a:gd name="connsiteX0" fmla="*/ 83335 w 1334315"/>
              <a:gd name="connsiteY0" fmla="*/ 0 h 787443"/>
              <a:gd name="connsiteX1" fmla="*/ 0 w 1334315"/>
              <a:gd name="connsiteY1" fmla="*/ 143680 h 787443"/>
              <a:gd name="connsiteX2" fmla="*/ 166669 w 1334315"/>
              <a:gd name="connsiteY2" fmla="*/ 143680 h 787443"/>
              <a:gd name="connsiteX3" fmla="*/ 229291 w 1334315"/>
              <a:gd name="connsiteY3" fmla="*/ 80470 h 787443"/>
              <a:gd name="connsiteX4" fmla="*/ 145956 w 1334315"/>
              <a:gd name="connsiteY4" fmla="*/ 224150 h 787443"/>
              <a:gd name="connsiteX5" fmla="*/ 312625 w 1334315"/>
              <a:gd name="connsiteY5" fmla="*/ 224150 h 787443"/>
              <a:gd name="connsiteX6" fmla="*/ 375246 w 1334315"/>
              <a:gd name="connsiteY6" fmla="*/ 160941 h 787443"/>
              <a:gd name="connsiteX7" fmla="*/ 291911 w 1334315"/>
              <a:gd name="connsiteY7" fmla="*/ 304621 h 787443"/>
              <a:gd name="connsiteX8" fmla="*/ 458581 w 1334315"/>
              <a:gd name="connsiteY8" fmla="*/ 304620 h 787443"/>
              <a:gd name="connsiteX9" fmla="*/ 521202 w 1334315"/>
              <a:gd name="connsiteY9" fmla="*/ 241411 h 787443"/>
              <a:gd name="connsiteX10" fmla="*/ 437867 w 1334315"/>
              <a:gd name="connsiteY10" fmla="*/ 385091 h 787443"/>
              <a:gd name="connsiteX11" fmla="*/ 604536 w 1334315"/>
              <a:gd name="connsiteY11" fmla="*/ 385091 h 787443"/>
              <a:gd name="connsiteX12" fmla="*/ 667158 w 1334315"/>
              <a:gd name="connsiteY12" fmla="*/ 321881 h 787443"/>
              <a:gd name="connsiteX13" fmla="*/ 583823 w 1334315"/>
              <a:gd name="connsiteY13" fmla="*/ 465561 h 787443"/>
              <a:gd name="connsiteX14" fmla="*/ 750492 w 1334315"/>
              <a:gd name="connsiteY14" fmla="*/ 465561 h 787443"/>
              <a:gd name="connsiteX15" fmla="*/ 813114 w 1334315"/>
              <a:gd name="connsiteY15" fmla="*/ 402352 h 787443"/>
              <a:gd name="connsiteX16" fmla="*/ 729779 w 1334315"/>
              <a:gd name="connsiteY16" fmla="*/ 546032 h 787443"/>
              <a:gd name="connsiteX17" fmla="*/ 896448 w 1334315"/>
              <a:gd name="connsiteY17" fmla="*/ 546032 h 787443"/>
              <a:gd name="connsiteX18" fmla="*/ 959069 w 1334315"/>
              <a:gd name="connsiteY18" fmla="*/ 482822 h 787443"/>
              <a:gd name="connsiteX19" fmla="*/ 875735 w 1334315"/>
              <a:gd name="connsiteY19" fmla="*/ 626502 h 787443"/>
              <a:gd name="connsiteX20" fmla="*/ 1042404 w 1334315"/>
              <a:gd name="connsiteY20" fmla="*/ 626502 h 787443"/>
              <a:gd name="connsiteX21" fmla="*/ 1105025 w 1334315"/>
              <a:gd name="connsiteY21" fmla="*/ 563292 h 787443"/>
              <a:gd name="connsiteX22" fmla="*/ 1021690 w 1334315"/>
              <a:gd name="connsiteY22" fmla="*/ 706972 h 787443"/>
              <a:gd name="connsiteX23" fmla="*/ 1188359 w 1334315"/>
              <a:gd name="connsiteY23" fmla="*/ 706972 h 787443"/>
              <a:gd name="connsiteX24" fmla="*/ 1250981 w 1334315"/>
              <a:gd name="connsiteY24" fmla="*/ 643763 h 787443"/>
              <a:gd name="connsiteX25" fmla="*/ 1167646 w 1334315"/>
              <a:gd name="connsiteY25" fmla="*/ 787443 h 787443"/>
              <a:gd name="connsiteX26" fmla="*/ 1334315 w 1334315"/>
              <a:gd name="connsiteY26" fmla="*/ 787443 h 787443"/>
            </a:gdLst>
            <a:rect l="l" t="t" r="r" b="b"/>
            <a:pathLst>
              <a:path w="1334315" h="787443">
                <a:moveTo>
                  <a:pt x="83335" y="0"/>
                </a:moveTo>
                <a:lnTo>
                  <a:pt x="0" y="143680"/>
                </a:lnTo>
                <a:lnTo>
                  <a:pt x="166669" y="143680"/>
                </a:lnTo>
                <a:close/>
                <a:moveTo>
                  <a:pt x="229291" y="80470"/>
                </a:moveTo>
                <a:lnTo>
                  <a:pt x="145956" y="224150"/>
                </a:lnTo>
                <a:lnTo>
                  <a:pt x="312625" y="224150"/>
                </a:lnTo>
                <a:close/>
                <a:moveTo>
                  <a:pt x="375246" y="160941"/>
                </a:moveTo>
                <a:lnTo>
                  <a:pt x="291911" y="304621"/>
                </a:lnTo>
                <a:lnTo>
                  <a:pt x="458581" y="304620"/>
                </a:lnTo>
                <a:close/>
                <a:moveTo>
                  <a:pt x="521202" y="241411"/>
                </a:moveTo>
                <a:lnTo>
                  <a:pt x="437867" y="385091"/>
                </a:lnTo>
                <a:lnTo>
                  <a:pt x="604536" y="385091"/>
                </a:lnTo>
                <a:close/>
                <a:moveTo>
                  <a:pt x="667158" y="321881"/>
                </a:moveTo>
                <a:lnTo>
                  <a:pt x="583823" y="465561"/>
                </a:lnTo>
                <a:lnTo>
                  <a:pt x="750492" y="465561"/>
                </a:lnTo>
                <a:close/>
                <a:moveTo>
                  <a:pt x="813114" y="402352"/>
                </a:moveTo>
                <a:lnTo>
                  <a:pt x="729779" y="546032"/>
                </a:lnTo>
                <a:lnTo>
                  <a:pt x="896448" y="546032"/>
                </a:lnTo>
                <a:close/>
                <a:moveTo>
                  <a:pt x="959069" y="482822"/>
                </a:moveTo>
                <a:lnTo>
                  <a:pt x="875735" y="626502"/>
                </a:lnTo>
                <a:lnTo>
                  <a:pt x="1042404" y="626502"/>
                </a:lnTo>
                <a:close/>
                <a:moveTo>
                  <a:pt x="1105025" y="563292"/>
                </a:moveTo>
                <a:lnTo>
                  <a:pt x="1021690" y="706972"/>
                </a:lnTo>
                <a:lnTo>
                  <a:pt x="1188359" y="706972"/>
                </a:lnTo>
                <a:close/>
                <a:moveTo>
                  <a:pt x="1250981" y="643763"/>
                </a:moveTo>
                <a:lnTo>
                  <a:pt x="1167646" y="787443"/>
                </a:lnTo>
                <a:lnTo>
                  <a:pt x="1334315" y="78744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949156" y="1617214"/>
            <a:ext cx="3646336" cy="3646336"/>
          </a:xfrm>
          <a:custGeom>
            <a:avLst/>
            <a:gdLst>
              <a:gd name="connsiteX0" fmla="*/ 1719332 w 3438666"/>
              <a:gd name="connsiteY0" fmla="*/ 0 h 3438666"/>
              <a:gd name="connsiteX1" fmla="*/ 3438666 w 3438666"/>
              <a:gd name="connsiteY1" fmla="*/ 1719333 h 3438666"/>
              <a:gd name="connsiteX2" fmla="*/ 1719332 w 3438666"/>
              <a:gd name="connsiteY2" fmla="*/ 3438666 h 3438666"/>
              <a:gd name="connsiteX3" fmla="*/ 0 w 3438666"/>
              <a:gd name="connsiteY3" fmla="*/ 1719333 h 3438666"/>
              <a:gd name="connsiteX4" fmla="*/ 1719332 w 3438666"/>
              <a:gd name="connsiteY4" fmla="*/ 0 h 3438666"/>
            </a:gdLst>
            <a:rect l="l" t="t" r="r" b="b"/>
            <a:pathLst>
              <a:path w="3438666" h="3438666">
                <a:moveTo>
                  <a:pt x="1719332" y="0"/>
                </a:moveTo>
                <a:cubicBezTo>
                  <a:pt x="2668894" y="0"/>
                  <a:pt x="3438666" y="769772"/>
                  <a:pt x="3438666" y="1719333"/>
                </a:cubicBezTo>
                <a:cubicBezTo>
                  <a:pt x="3438666" y="2668894"/>
                  <a:pt x="2668894" y="3438666"/>
                  <a:pt x="1719332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2" y="0"/>
                </a:cubicBezTo>
                <a:close/>
              </a:path>
            </a:pathLst>
          </a:custGeom>
          <a:noFill/>
          <a:ln w="19050" cap="sq">
            <a:solidFill>
              <a:schemeClr val="accent2">
                <a:alpha val="100000"/>
              </a:schemeClr>
            </a:solidFill>
            <a:prstDash val="lgDash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1" flipV="0">
            <a:off x="1014856" y="1487860"/>
            <a:ext cx="3882281" cy="3882281"/>
          </a:xfrm>
          <a:prstGeom prst="blockArc">
            <a:avLst/>
          </a:prstGeom>
          <a:gradFill>
            <a:gsLst>
              <a:gs pos="0">
                <a:schemeClr val="accent1">
                  <a:alpha val="22000"/>
                </a:schemeClr>
              </a:gs>
              <a:gs pos="99000">
                <a:schemeClr val="accent1">
                  <a:lumMod val="7500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6636" t="0" r="16636" b="0"/>
          <a:stretch>
            <a:fillRect/>
          </a:stretch>
        </p:blipFill>
        <p:spPr>
          <a:xfrm rot="0" flipH="0" flipV="0">
            <a:off x="1048275" y="1730086"/>
            <a:ext cx="3438667" cy="3438666"/>
          </a:xfrm>
          <a:custGeom>
            <a:avLst/>
            <a:gdLst>
              <a:gd name="connsiteX0" fmla="*/ 1719331 w 3438667"/>
              <a:gd name="connsiteY0" fmla="*/ 0 h 3438666"/>
              <a:gd name="connsiteX1" fmla="*/ 3438667 w 3438667"/>
              <a:gd name="connsiteY1" fmla="*/ 1719333 h 3438666"/>
              <a:gd name="connsiteX2" fmla="*/ 1719331 w 3438667"/>
              <a:gd name="connsiteY2" fmla="*/ 3438666 h 3438666"/>
              <a:gd name="connsiteX3" fmla="*/ 0 w 3438667"/>
              <a:gd name="connsiteY3" fmla="*/ 1719333 h 3438666"/>
              <a:gd name="connsiteX4" fmla="*/ 1719331 w 3438667"/>
              <a:gd name="connsiteY4" fmla="*/ 0 h 3438666"/>
            </a:gdLst>
            <a:rect l="l" t="t" r="r" b="b"/>
            <a:pathLst>
              <a:path w="3438667" h="3438666">
                <a:moveTo>
                  <a:pt x="1719331" y="0"/>
                </a:moveTo>
                <a:cubicBezTo>
                  <a:pt x="2668895" y="0"/>
                  <a:pt x="3438667" y="769772"/>
                  <a:pt x="3438667" y="1719333"/>
                </a:cubicBezTo>
                <a:cubicBezTo>
                  <a:pt x="3438667" y="2668894"/>
                  <a:pt x="2668895" y="3438666"/>
                  <a:pt x="1719331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0" flipH="1" flipV="0">
            <a:off x="1323241" y="4791580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068256" y="3065522"/>
            <a:ext cx="6406298" cy="23628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系统级深度整合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063831" y="1293288"/>
            <a:ext cx="4109603" cy="18620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2C75FF">
                        <a:alpha val="100000"/>
                      </a:srgbClr>
                    </a:gs>
                    <a:gs pos="100000">
                      <a:srgbClr val="004EE0">
                        <a:alpha val="100000"/>
                      </a:srgbClr>
                    </a:gs>
                  </a:gsLst>
                  <a:lin ang="0" scaled="0"/>
                </a:gra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432800" y="-342625"/>
            <a:ext cx="3065165" cy="34979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2C75FF">
                        <a:alpha val="100000"/>
                      </a:srgbClr>
                    </a:gs>
                    <a:gs pos="100000">
                      <a:srgbClr val="004EE0">
                        <a:alpha val="100000"/>
                      </a:srgbClr>
                    </a:gs>
                  </a:gsLst>
                  <a:lin ang="0" scaled="0"/>
                </a:gra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1" flipV="0">
            <a:off x="4897136" y="5477420"/>
            <a:ext cx="6440325" cy="11505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977763" y="593522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171647" y="658758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6750" y="2569726"/>
            <a:ext cx="10858500" cy="3024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14796" y="2749726"/>
            <a:ext cx="5281204" cy="2664000"/>
          </a:xfrm>
          <a:prstGeom prst="snip1Rect">
            <a:avLst>
              <a:gd name="adj" fmla="val 15577"/>
            </a:avLst>
          </a:prstGeom>
          <a:solidFill>
            <a:schemeClr val="bg1"/>
          </a:solidFill>
          <a:ln w="1270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6750" y="1290684"/>
            <a:ext cx="8763000" cy="9997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云打印式接入体验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0" flipV="0">
            <a:off x="11013736" y="2741707"/>
            <a:ext cx="351381" cy="35603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05398" y="3095417"/>
            <a:ext cx="4487300" cy="18589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在鸿蒙系统中，3D打印机像云打印一样接入，用户可直接在手机文件管理或图库调出“3D打印”功能，操作便捷，无需复杂设置。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549266" y="3095417"/>
            <a:ext cx="4500000" cy="18589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例如，用户在图库中选中3D模型文件，点击“3D打印”按钮，即可快速启动打印任务，省去繁琐的中间步骤。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0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原生驱动 &amp; 服务管理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0" flipV="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013804" y="2858671"/>
            <a:ext cx="3050196" cy="56461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254000" blurRad="762000" dir="5400000" sx="100000" sy="100000" kx="0" ky="0" algn="t" rotWithShape="0">
              <a:srgbClr val="000000">
                <a:alpha val="40000"/>
              </a:srgbClr>
            </a:outerShdw>
          </a:effectLst>
        </p:spPr>
        <p:txBody>
          <a:bodyPr vert="horz" wrap="square" lIns="1007999" tIns="45720" rIns="36000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14722" r="0" b="14722"/>
          <a:stretch>
            <a:fillRect/>
          </a:stretch>
        </p:blipFill>
        <p:spPr>
          <a:xfrm rot="0" flipH="0" flipV="0">
            <a:off x="7112000" y="4572000"/>
            <a:ext cx="50800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7076440" y="1557235"/>
            <a:ext cx="4060825" cy="1561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216000" bIns="3600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70000"/>
                  </a:srgbClr>
                </a:solidFill>
                <a:latin typeface="Source Han Sans"/>
                <a:ea typeface="Source Han Sans"/>
                <a:cs typeface="Source Han Sans"/>
              </a:rPr>
              <a:t>打印管理可无缝流转到手机、平板、智慧屏等多设备，提供多端协同体验，满足用户在不同场景下的使用需求。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028824" y="3728264"/>
            <a:ext cx="4076382" cy="21153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216000" bIns="3600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70000"/>
                  </a:srgbClr>
                </a:solidFill>
                <a:latin typeface="Source Han Sans"/>
                <a:ea typeface="Source Han Sans"/>
                <a:cs typeface="Source Han Sans"/>
              </a:rPr>
              <a:t>比如，用户在手机上启动打印任务后，可将任务流转到平板上查看进度，同时在智慧屏上展示打印效果，实现多设备协同操作。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27238" y="1113474"/>
            <a:ext cx="4076382" cy="12639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多设备无缝流转打印管理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分布式特性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 flipH="0" flipV="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5399215" flipH="0" flipV="0">
            <a:off x="10434204" y="-1345769"/>
            <a:ext cx="2987112" cy="2987112"/>
          </a:xfrm>
          <a:prstGeom prst="donut">
            <a:avLst>
              <a:gd name="adj" fmla="val 13257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0"/>
                </a:schemeClr>
              </a:gs>
              <a:gs pos="100000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0" y="4444986"/>
            <a:ext cx="12192000" cy="2413013"/>
          </a:xfrm>
          <a:prstGeom prst="rect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61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 flipH="0" flipV="0">
            <a:off x="670922" y="2400300"/>
            <a:ext cx="5220000" cy="3595976"/>
          </a:xfrm>
          <a:prstGeom prst="roundRect">
            <a:avLst>
              <a:gd name="adj" fmla="val 942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H="0" flipV="0">
            <a:off x="6298900" y="2400300"/>
            <a:ext cx="5220000" cy="3595976"/>
          </a:xfrm>
          <a:prstGeom prst="roundRect">
            <a:avLst>
              <a:gd name="adj" fmla="val 942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50921" y="2864035"/>
            <a:ext cx="4860000" cy="28389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无需打开App，直接在桌面或负一屏查看打印进度、余料、故障提醒等，信息获取更及时、更直观。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478900" y="2864035"/>
            <a:ext cx="4860000" cy="28389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例如，用户在负一屏就能看到“打印进度：50%”“余料：500g”等信息，还能收到“打印层移故障提醒”，方便随时掌握打印状态。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 flipH="0" flipV="0">
            <a:off x="655100" y="1154999"/>
            <a:ext cx="10863797" cy="906357"/>
          </a:xfrm>
          <a:prstGeom prst="roundRect">
            <a:avLst>
              <a:gd name="adj" fmla="val 942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95614" y="1421466"/>
            <a:ext cx="10382769" cy="3734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无需打开App的便捷查看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原子化服务卡片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0" flipV="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-2809175" y="3281926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065633" y="-2669457"/>
            <a:ext cx="6489291" cy="6489291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1">
                  <a:lumMod val="75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50863" y="368300"/>
            <a:ext cx="11090275" cy="6121400"/>
          </a:xfrm>
          <a:prstGeom prst="roundRect">
            <a:avLst>
              <a:gd name="adj" fmla="val 7306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955180" y="5978739"/>
            <a:ext cx="1018686" cy="101868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118370" y="6143547"/>
            <a:ext cx="692306" cy="692306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248491" y="6277983"/>
            <a:ext cx="423433" cy="423433"/>
          </a:xfrm>
          <a:prstGeom prst="blockArc">
            <a:avLst>
              <a:gd name="adj1" fmla="val 10800000"/>
              <a:gd name="adj2" fmla="val 21577562"/>
              <a:gd name="adj3" fmla="val 7542"/>
            </a:avLst>
          </a:prstGeom>
          <a:solidFill>
            <a:schemeClr val="accent1">
              <a:alpha val="7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838108" y="960335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2201535" y="747714"/>
            <a:ext cx="6652058" cy="457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14856" y="477066"/>
            <a:ext cx="1038226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732166" flipH="1" flipV="0">
            <a:off x="1417828" y="5773715"/>
            <a:ext cx="1334315" cy="787443"/>
          </a:xfrm>
          <a:custGeom>
            <a:avLst/>
            <a:gdLst>
              <a:gd name="connsiteX0" fmla="*/ 83335 w 1334315"/>
              <a:gd name="connsiteY0" fmla="*/ 0 h 787443"/>
              <a:gd name="connsiteX1" fmla="*/ 0 w 1334315"/>
              <a:gd name="connsiteY1" fmla="*/ 143680 h 787443"/>
              <a:gd name="connsiteX2" fmla="*/ 166669 w 1334315"/>
              <a:gd name="connsiteY2" fmla="*/ 143680 h 787443"/>
              <a:gd name="connsiteX3" fmla="*/ 229291 w 1334315"/>
              <a:gd name="connsiteY3" fmla="*/ 80470 h 787443"/>
              <a:gd name="connsiteX4" fmla="*/ 145956 w 1334315"/>
              <a:gd name="connsiteY4" fmla="*/ 224150 h 787443"/>
              <a:gd name="connsiteX5" fmla="*/ 312625 w 1334315"/>
              <a:gd name="connsiteY5" fmla="*/ 224150 h 787443"/>
              <a:gd name="connsiteX6" fmla="*/ 375246 w 1334315"/>
              <a:gd name="connsiteY6" fmla="*/ 160941 h 787443"/>
              <a:gd name="connsiteX7" fmla="*/ 291911 w 1334315"/>
              <a:gd name="connsiteY7" fmla="*/ 304621 h 787443"/>
              <a:gd name="connsiteX8" fmla="*/ 458581 w 1334315"/>
              <a:gd name="connsiteY8" fmla="*/ 304620 h 787443"/>
              <a:gd name="connsiteX9" fmla="*/ 521202 w 1334315"/>
              <a:gd name="connsiteY9" fmla="*/ 241411 h 787443"/>
              <a:gd name="connsiteX10" fmla="*/ 437867 w 1334315"/>
              <a:gd name="connsiteY10" fmla="*/ 385091 h 787443"/>
              <a:gd name="connsiteX11" fmla="*/ 604536 w 1334315"/>
              <a:gd name="connsiteY11" fmla="*/ 385091 h 787443"/>
              <a:gd name="connsiteX12" fmla="*/ 667158 w 1334315"/>
              <a:gd name="connsiteY12" fmla="*/ 321881 h 787443"/>
              <a:gd name="connsiteX13" fmla="*/ 583823 w 1334315"/>
              <a:gd name="connsiteY13" fmla="*/ 465561 h 787443"/>
              <a:gd name="connsiteX14" fmla="*/ 750492 w 1334315"/>
              <a:gd name="connsiteY14" fmla="*/ 465561 h 787443"/>
              <a:gd name="connsiteX15" fmla="*/ 813114 w 1334315"/>
              <a:gd name="connsiteY15" fmla="*/ 402352 h 787443"/>
              <a:gd name="connsiteX16" fmla="*/ 729779 w 1334315"/>
              <a:gd name="connsiteY16" fmla="*/ 546032 h 787443"/>
              <a:gd name="connsiteX17" fmla="*/ 896448 w 1334315"/>
              <a:gd name="connsiteY17" fmla="*/ 546032 h 787443"/>
              <a:gd name="connsiteX18" fmla="*/ 959069 w 1334315"/>
              <a:gd name="connsiteY18" fmla="*/ 482822 h 787443"/>
              <a:gd name="connsiteX19" fmla="*/ 875735 w 1334315"/>
              <a:gd name="connsiteY19" fmla="*/ 626502 h 787443"/>
              <a:gd name="connsiteX20" fmla="*/ 1042404 w 1334315"/>
              <a:gd name="connsiteY20" fmla="*/ 626502 h 787443"/>
              <a:gd name="connsiteX21" fmla="*/ 1105025 w 1334315"/>
              <a:gd name="connsiteY21" fmla="*/ 563292 h 787443"/>
              <a:gd name="connsiteX22" fmla="*/ 1021690 w 1334315"/>
              <a:gd name="connsiteY22" fmla="*/ 706972 h 787443"/>
              <a:gd name="connsiteX23" fmla="*/ 1188359 w 1334315"/>
              <a:gd name="connsiteY23" fmla="*/ 706972 h 787443"/>
              <a:gd name="connsiteX24" fmla="*/ 1250981 w 1334315"/>
              <a:gd name="connsiteY24" fmla="*/ 643763 h 787443"/>
              <a:gd name="connsiteX25" fmla="*/ 1167646 w 1334315"/>
              <a:gd name="connsiteY25" fmla="*/ 787443 h 787443"/>
              <a:gd name="connsiteX26" fmla="*/ 1334315 w 1334315"/>
              <a:gd name="connsiteY26" fmla="*/ 787443 h 787443"/>
            </a:gdLst>
            <a:rect l="l" t="t" r="r" b="b"/>
            <a:pathLst>
              <a:path w="1334315" h="787443">
                <a:moveTo>
                  <a:pt x="83335" y="0"/>
                </a:moveTo>
                <a:lnTo>
                  <a:pt x="0" y="143680"/>
                </a:lnTo>
                <a:lnTo>
                  <a:pt x="166669" y="143680"/>
                </a:lnTo>
                <a:close/>
                <a:moveTo>
                  <a:pt x="229291" y="80470"/>
                </a:moveTo>
                <a:lnTo>
                  <a:pt x="145956" y="224150"/>
                </a:lnTo>
                <a:lnTo>
                  <a:pt x="312625" y="224150"/>
                </a:lnTo>
                <a:close/>
                <a:moveTo>
                  <a:pt x="375246" y="160941"/>
                </a:moveTo>
                <a:lnTo>
                  <a:pt x="291911" y="304621"/>
                </a:lnTo>
                <a:lnTo>
                  <a:pt x="458581" y="304620"/>
                </a:lnTo>
                <a:close/>
                <a:moveTo>
                  <a:pt x="521202" y="241411"/>
                </a:moveTo>
                <a:lnTo>
                  <a:pt x="437867" y="385091"/>
                </a:lnTo>
                <a:lnTo>
                  <a:pt x="604536" y="385091"/>
                </a:lnTo>
                <a:close/>
                <a:moveTo>
                  <a:pt x="667158" y="321881"/>
                </a:moveTo>
                <a:lnTo>
                  <a:pt x="583823" y="465561"/>
                </a:lnTo>
                <a:lnTo>
                  <a:pt x="750492" y="465561"/>
                </a:lnTo>
                <a:close/>
                <a:moveTo>
                  <a:pt x="813114" y="402352"/>
                </a:moveTo>
                <a:lnTo>
                  <a:pt x="729779" y="546032"/>
                </a:lnTo>
                <a:lnTo>
                  <a:pt x="896448" y="546032"/>
                </a:lnTo>
                <a:close/>
                <a:moveTo>
                  <a:pt x="959069" y="482822"/>
                </a:moveTo>
                <a:lnTo>
                  <a:pt x="875735" y="626502"/>
                </a:lnTo>
                <a:lnTo>
                  <a:pt x="1042404" y="626502"/>
                </a:lnTo>
                <a:close/>
                <a:moveTo>
                  <a:pt x="1105025" y="563292"/>
                </a:moveTo>
                <a:lnTo>
                  <a:pt x="1021690" y="706972"/>
                </a:lnTo>
                <a:lnTo>
                  <a:pt x="1188359" y="706972"/>
                </a:lnTo>
                <a:close/>
                <a:moveTo>
                  <a:pt x="1250981" y="643763"/>
                </a:moveTo>
                <a:lnTo>
                  <a:pt x="1167646" y="787443"/>
                </a:lnTo>
                <a:lnTo>
                  <a:pt x="1334315" y="78744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949156" y="1617214"/>
            <a:ext cx="3646336" cy="3646336"/>
          </a:xfrm>
          <a:custGeom>
            <a:avLst/>
            <a:gdLst>
              <a:gd name="connsiteX0" fmla="*/ 1719332 w 3438666"/>
              <a:gd name="connsiteY0" fmla="*/ 0 h 3438666"/>
              <a:gd name="connsiteX1" fmla="*/ 3438666 w 3438666"/>
              <a:gd name="connsiteY1" fmla="*/ 1719333 h 3438666"/>
              <a:gd name="connsiteX2" fmla="*/ 1719332 w 3438666"/>
              <a:gd name="connsiteY2" fmla="*/ 3438666 h 3438666"/>
              <a:gd name="connsiteX3" fmla="*/ 0 w 3438666"/>
              <a:gd name="connsiteY3" fmla="*/ 1719333 h 3438666"/>
              <a:gd name="connsiteX4" fmla="*/ 1719332 w 3438666"/>
              <a:gd name="connsiteY4" fmla="*/ 0 h 3438666"/>
            </a:gdLst>
            <a:rect l="l" t="t" r="r" b="b"/>
            <a:pathLst>
              <a:path w="3438666" h="3438666">
                <a:moveTo>
                  <a:pt x="1719332" y="0"/>
                </a:moveTo>
                <a:cubicBezTo>
                  <a:pt x="2668894" y="0"/>
                  <a:pt x="3438666" y="769772"/>
                  <a:pt x="3438666" y="1719333"/>
                </a:cubicBezTo>
                <a:cubicBezTo>
                  <a:pt x="3438666" y="2668894"/>
                  <a:pt x="2668894" y="3438666"/>
                  <a:pt x="1719332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2" y="0"/>
                </a:cubicBezTo>
                <a:close/>
              </a:path>
            </a:pathLst>
          </a:custGeom>
          <a:noFill/>
          <a:ln w="19050" cap="sq">
            <a:solidFill>
              <a:schemeClr val="accent2">
                <a:alpha val="100000"/>
              </a:schemeClr>
            </a:solidFill>
            <a:prstDash val="lgDash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1" flipV="0">
            <a:off x="1014856" y="1487860"/>
            <a:ext cx="3882281" cy="3882281"/>
          </a:xfrm>
          <a:prstGeom prst="blockArc">
            <a:avLst/>
          </a:prstGeom>
          <a:gradFill>
            <a:gsLst>
              <a:gs pos="0">
                <a:schemeClr val="accent1">
                  <a:alpha val="22000"/>
                </a:schemeClr>
              </a:gs>
              <a:gs pos="99000">
                <a:schemeClr val="accent1">
                  <a:lumMod val="7500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6636" t="0" r="16636" b="0"/>
          <a:stretch>
            <a:fillRect/>
          </a:stretch>
        </p:blipFill>
        <p:spPr>
          <a:xfrm rot="0" flipH="0" flipV="0">
            <a:off x="1048275" y="1730086"/>
            <a:ext cx="3438667" cy="3438666"/>
          </a:xfrm>
          <a:custGeom>
            <a:avLst/>
            <a:gdLst>
              <a:gd name="connsiteX0" fmla="*/ 1719331 w 3438667"/>
              <a:gd name="connsiteY0" fmla="*/ 0 h 3438666"/>
              <a:gd name="connsiteX1" fmla="*/ 3438667 w 3438667"/>
              <a:gd name="connsiteY1" fmla="*/ 1719333 h 3438666"/>
              <a:gd name="connsiteX2" fmla="*/ 1719331 w 3438667"/>
              <a:gd name="connsiteY2" fmla="*/ 3438666 h 3438666"/>
              <a:gd name="connsiteX3" fmla="*/ 0 w 3438667"/>
              <a:gd name="connsiteY3" fmla="*/ 1719333 h 3438666"/>
              <a:gd name="connsiteX4" fmla="*/ 1719331 w 3438667"/>
              <a:gd name="connsiteY4" fmla="*/ 0 h 3438666"/>
            </a:gdLst>
            <a:rect l="l" t="t" r="r" b="b"/>
            <a:pathLst>
              <a:path w="3438667" h="3438666">
                <a:moveTo>
                  <a:pt x="1719331" y="0"/>
                </a:moveTo>
                <a:cubicBezTo>
                  <a:pt x="2668895" y="0"/>
                  <a:pt x="3438667" y="769772"/>
                  <a:pt x="3438667" y="1719333"/>
                </a:cubicBezTo>
                <a:cubicBezTo>
                  <a:pt x="3438667" y="2668894"/>
                  <a:pt x="2668895" y="3438666"/>
                  <a:pt x="1719331" y="3438666"/>
                </a:cubicBezTo>
                <a:cubicBezTo>
                  <a:pt x="769772" y="3438666"/>
                  <a:pt x="0" y="2668894"/>
                  <a:pt x="0" y="1719333"/>
                </a:cubicBezTo>
                <a:cubicBezTo>
                  <a:pt x="0" y="769772"/>
                  <a:pt x="769772" y="0"/>
                  <a:pt x="171933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0" flipH="1" flipV="0">
            <a:off x="1323241" y="4791580"/>
            <a:ext cx="576519" cy="576519"/>
          </a:xfrm>
          <a:prstGeom prst="donut">
            <a:avLst>
              <a:gd name="adj" fmla="val 19713"/>
            </a:avLst>
          </a:prstGeom>
          <a:gradFill>
            <a:gsLst>
              <a:gs pos="8000">
                <a:schemeClr val="accent1"/>
              </a:gs>
              <a:gs pos="99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t="100000" l="100000"/>
            </a:path>
            <a:tileRect b="-100000" r="-10000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068256" y="3065522"/>
            <a:ext cx="6406298" cy="23628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硬件能力与AI加持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063831" y="1293288"/>
            <a:ext cx="4109603" cy="18620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2C75FF">
                        <a:alpha val="100000"/>
                      </a:srgbClr>
                    </a:gs>
                    <a:gs pos="100000">
                      <a:srgbClr val="004EE0">
                        <a:alpha val="100000"/>
                      </a:srgbClr>
                    </a:gs>
                  </a:gsLst>
                  <a:lin ang="0" scaled="0"/>
                </a:gra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432800" y="-342625"/>
            <a:ext cx="3065165" cy="34979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2C75FF">
                        <a:alpha val="100000"/>
                      </a:srgbClr>
                    </a:gs>
                    <a:gs pos="100000">
                      <a:srgbClr val="004EE0">
                        <a:alpha val="100000"/>
                      </a:srgbClr>
                    </a:gs>
                  </a:gsLst>
                  <a:lin ang="0" scaled="0"/>
                </a:gra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1" flipV="0">
            <a:off x="4897136" y="5477420"/>
            <a:ext cx="6440325" cy="11505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977763" y="593522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171647" y="658758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1482922"/>
            <a:ext cx="12192000" cy="2089150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lumMod val="75000"/>
                </a:schemeClr>
              </a:gs>
            </a:gsLst>
            <a:lin ang="27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49" t="2011" r="0" b="51045"/>
          <a:stretch>
            <a:fillRect/>
          </a:stretch>
        </p:blipFill>
        <p:spPr>
          <a:xfrm rot="0" flipH="0" flipV="0">
            <a:off x="0" y="1482922"/>
            <a:ext cx="10887634" cy="2089150"/>
          </a:xfrm>
          <a:custGeom>
            <a:avLst/>
            <a:gdLst/>
            <a:rect l="l" t="t" r="r" b="b"/>
            <a:pathLst>
              <a:path w="10887634" h="2089150">
                <a:moveTo>
                  <a:pt x="0" y="0"/>
                </a:moveTo>
                <a:lnTo>
                  <a:pt x="10887634" y="0"/>
                </a:lnTo>
                <a:lnTo>
                  <a:pt x="10887634" y="2089150"/>
                </a:lnTo>
                <a:lnTo>
                  <a:pt x="0" y="208915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1290825" y="4114800"/>
            <a:ext cx="4436016" cy="16718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利用系统底层调用，为3D扫描、模型建构和切片加速，带来秒级处理和更高精度，提升打印效率和质量。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452459" y="4114800"/>
            <a:ext cx="4436016" cy="1676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例如，通过NPU/GPU协同，3D扫描一个复杂物体仅需5秒，模型建构精度可达0.1毫米，切片速度提升3倍。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62995" y="1781766"/>
            <a:ext cx="9866011" cy="14914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秒级处理与高精度模型建构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摄像头优化 &amp; NPU/GPU协同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 flipH="0" flipV="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72400" y="2395516"/>
            <a:ext cx="4384221" cy="3382984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>
                <a:lumMod val="40000"/>
                <a:lumOff val="60000"/>
              </a:schemeClr>
            </a:solidFill>
            <a:miter/>
          </a:ln>
          <a:effectLst>
            <a:outerShdw dist="127000" blurRad="317500" dir="2700000" sx="100000" sy="100000" kx="0" ky="0" algn="tl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567039" y="2799395"/>
            <a:ext cx="504000" cy="504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217250" y="2955718"/>
            <a:ext cx="8636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203304" y="3657534"/>
            <a:ext cx="3722413" cy="19470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如ToF/LiDAR，实现更准确的体积测量与物体扫描，远胜普通单摄模式，为高质量打印提供保障。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871879" y="2395516"/>
            <a:ext cx="4384221" cy="33884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>
                <a:lumMod val="40000"/>
                <a:lumOff val="60000"/>
              </a:schemeClr>
            </a:solidFill>
            <a:miter/>
          </a:ln>
          <a:effectLst>
            <a:outerShdw dist="127000" blurRad="317500" dir="2700000" sx="100000" sy="100000" kx="0" ky="0" algn="tl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566518" y="2799395"/>
            <a:ext cx="504000" cy="504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216729" y="2955718"/>
            <a:ext cx="8636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221833" y="3657534"/>
            <a:ext cx="3684313" cy="19470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例如，使用ToF传感器扫描一个小型雕塑，其体积测量误差仅为0.5%，物体表面细节扫描清晰度提升40%。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708600" y="3720919"/>
            <a:ext cx="787500" cy="756000"/>
          </a:xfrm>
          <a:prstGeom prst="rightArrow">
            <a:avLst>
              <a:gd name="adj1" fmla="val 64800"/>
              <a:gd name="adj2" fmla="val 36770"/>
            </a:avLst>
          </a:prstGeom>
          <a:gradFill>
            <a:gsLst>
              <a:gs pos="10000">
                <a:schemeClr val="bg1">
                  <a:alpha val="0"/>
                </a:schemeClr>
              </a:gs>
              <a:gs pos="9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76300" y="1340783"/>
            <a:ext cx="103124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ToF/LiDAR实现精准测量与扫描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-1649186" y="-1646690"/>
            <a:ext cx="3293382" cy="3293380"/>
          </a:xfrm>
          <a:prstGeom prst="ellipse">
            <a:avLst/>
          </a:prstGeom>
          <a:gradFill>
            <a:gsLst>
              <a:gs pos="4000">
                <a:schemeClr val="accent1">
                  <a:alpha val="30000"/>
                </a:schemeClr>
              </a:gs>
              <a:gs pos="7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44659" y="523641"/>
            <a:ext cx="1047424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特殊传感器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451793" y="531034"/>
            <a:ext cx="417214" cy="41721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 flipH="0" flipV="0">
            <a:off x="619125" y="687637"/>
            <a:ext cx="120650" cy="104009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C75FF"/>
      </a:accent1>
      <a:accent2>
        <a:srgbClr val="2C75FF"/>
      </a:accent2>
      <a:accent3>
        <a:srgbClr val="B78E0B"/>
      </a:accent3>
      <a:accent4>
        <a:srgbClr val="BF9000"/>
      </a:accent4>
      <a:accent5>
        <a:srgbClr val="1AB897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